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1" r:id="rId3"/>
    <p:sldMasterId id="2147483662" r:id="rId4"/>
  </p:sldMasterIdLst>
  <p:notesMasterIdLst>
    <p:notesMasterId r:id="rId31"/>
  </p:notesMasterIdLst>
  <p:sldIdLst>
    <p:sldId id="256" r:id="rId5"/>
    <p:sldId id="281" r:id="rId6"/>
    <p:sldId id="29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90" r:id="rId15"/>
    <p:sldId id="266" r:id="rId16"/>
    <p:sldId id="267" r:id="rId17"/>
    <p:sldId id="283" r:id="rId18"/>
    <p:sldId id="284" r:id="rId19"/>
    <p:sldId id="285" r:id="rId20"/>
    <p:sldId id="271" r:id="rId21"/>
    <p:sldId id="289" r:id="rId22"/>
    <p:sldId id="272" r:id="rId23"/>
    <p:sldId id="288" r:id="rId24"/>
    <p:sldId id="274" r:id="rId25"/>
    <p:sldId id="276" r:id="rId26"/>
    <p:sldId id="286" r:id="rId27"/>
    <p:sldId id="277" r:id="rId28"/>
    <p:sldId id="278" r:id="rId29"/>
    <p:sldId id="280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123" autoAdjust="0"/>
  </p:normalViewPr>
  <p:slideViewPr>
    <p:cSldViewPr snapToGrid="0">
      <p:cViewPr varScale="1">
        <p:scale>
          <a:sx n="73" d="100"/>
          <a:sy n="73" d="100"/>
        </p:scale>
        <p:origin x="1011" y="3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b="1" dirty="0">
                <a:effectLst/>
              </a:rPr>
              <a:t>Good afternoon everyone.</a:t>
            </a:r>
            <a:r>
              <a:rPr lang="en-US" altLang="zh-CN" dirty="0">
                <a:effectLst/>
              </a:rPr>
              <a:t> </a:t>
            </a:r>
            <a:r>
              <a:rPr lang="en-US" altLang="zh-CN" i="1" dirty="0">
                <a:effectLst/>
              </a:rPr>
              <a:t>(pause 1s)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Today I’m excited to present our work </a:t>
            </a:r>
            <a:r>
              <a:rPr lang="en-US" altLang="zh-CN" b="1" dirty="0">
                <a:effectLst/>
              </a:rPr>
              <a:t>Off-Centered W-O-S–Type Solvers with Statistical Weighting</a:t>
            </a:r>
            <a:r>
              <a:rPr lang="en-US" altLang="zh-CN" dirty="0">
                <a:effectLst/>
              </a:rPr>
              <a:t>.</a:t>
            </a:r>
          </a:p>
          <a:p>
            <a:r>
              <a:rPr lang="en-US" altLang="zh-CN" dirty="0">
                <a:effectLst/>
              </a:rPr>
              <a:t>This project focuses on improving the robustness and accuracy of Monte Carlo </a:t>
            </a:r>
            <a:r>
              <a:rPr lang="en-US" altLang="zh-CN" b="1" dirty="0">
                <a:effectLst/>
              </a:rPr>
              <a:t>P-D-E</a:t>
            </a:r>
            <a:r>
              <a:rPr lang="en-US" altLang="zh-CN" dirty="0">
                <a:effectLst/>
              </a:rPr>
              <a:t> solvers— especially the </a:t>
            </a:r>
            <a:r>
              <a:rPr lang="en-US" altLang="zh-CN" b="1" dirty="0">
                <a:effectLst/>
              </a:rPr>
              <a:t>Walk-on-Spheres</a:t>
            </a:r>
            <a:r>
              <a:rPr lang="en-US" altLang="zh-CN" dirty="0">
                <a:effectLst/>
              </a:rPr>
              <a:t>, or </a:t>
            </a:r>
            <a:r>
              <a:rPr lang="en-US" altLang="zh-CN" b="1" dirty="0">
                <a:effectLst/>
              </a:rPr>
              <a:t>W-O-S</a:t>
            </a:r>
            <a:r>
              <a:rPr lang="en-US" altLang="zh-CN" dirty="0">
                <a:effectLst/>
              </a:rPr>
              <a:t>, family</a:t>
            </a: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The </a:t>
            </a:r>
            <a:r>
              <a:rPr lang="en-US" altLang="zh-CN" b="1" dirty="0"/>
              <a:t>second issue</a:t>
            </a:r>
            <a:r>
              <a:rPr lang="en-US" altLang="zh-CN" dirty="0"/>
              <a:t> comes from the </a:t>
            </a:r>
            <a:r>
              <a:rPr lang="en-US" altLang="zh-CN" b="1" dirty="0"/>
              <a:t>off-centered Green’s function</a:t>
            </a:r>
            <a:r>
              <a:rPr lang="en-US" altLang="zh-CN" dirty="0"/>
              <a:t>.</a:t>
            </a:r>
          </a:p>
          <a:p>
            <a:r>
              <a:rPr lang="en-US" altLang="zh-CN" dirty="0">
                <a:effectLst/>
              </a:rPr>
              <a:t>The variance bound used by Czekanski et al. only holds for the </a:t>
            </a:r>
            <a:r>
              <a:rPr lang="en-US" altLang="zh-CN" b="1" dirty="0">
                <a:effectLst/>
              </a:rPr>
              <a:t>Laplace</a:t>
            </a:r>
            <a:r>
              <a:rPr lang="en-US" altLang="zh-CN" dirty="0">
                <a:effectLst/>
              </a:rPr>
              <a:t> equation. For </a:t>
            </a:r>
            <a:r>
              <a:rPr lang="en-US" altLang="zh-CN" b="1" dirty="0">
                <a:effectLst/>
              </a:rPr>
              <a:t>Poisson, </a:t>
            </a:r>
            <a:r>
              <a:rPr lang="en-US" altLang="zh-CN" dirty="0">
                <a:effectLst/>
              </a:rPr>
              <a:t>this bound no longer holds. </a:t>
            </a:r>
          </a:p>
          <a:p>
            <a:r>
              <a:rPr lang="en-US" altLang="zh-CN" dirty="0">
                <a:effectLst/>
              </a:rPr>
              <a:t>And for </a:t>
            </a:r>
            <a:r>
              <a:rPr lang="en-US" altLang="zh-CN" b="1" dirty="0">
                <a:effectLst/>
              </a:rPr>
              <a:t>Screened Poisson</a:t>
            </a:r>
            <a:r>
              <a:rPr lang="en-US" altLang="zh-CN" dirty="0">
                <a:effectLst/>
              </a:rPr>
              <a:t>, the off-centered Green’s function is </a:t>
            </a:r>
            <a:r>
              <a:rPr lang="en-US" altLang="zh-CN" b="1" dirty="0">
                <a:effectLst/>
              </a:rPr>
              <a:t>not analytically available</a:t>
            </a:r>
            <a:r>
              <a:rPr lang="en-US" altLang="zh-CN" dirty="0">
                <a:effectLst/>
              </a:rPr>
              <a:t>, so we must approximate it. </a:t>
            </a:r>
            <a:r>
              <a:rPr lang="en-US" altLang="zh-CN" i="1" dirty="0">
                <a:effectLst/>
              </a:rPr>
              <a:t>(slow down on “not analytically available”)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This breaks the assumptions of Poisson-bound weighting and may introduce </a:t>
            </a:r>
            <a:r>
              <a:rPr lang="en-US" altLang="zh-CN" b="1" dirty="0">
                <a:effectLst/>
              </a:rPr>
              <a:t>additional bias</a:t>
            </a:r>
            <a:r>
              <a:rPr lang="en-US" altLang="zh-CN" dirty="0">
                <a:effectLst/>
              </a:rPr>
              <a:t>. </a:t>
            </a:r>
            <a:r>
              <a:rPr lang="en-US" altLang="zh-CN" i="1" dirty="0">
                <a:effectLst/>
              </a:rPr>
              <a:t>(pause 0.5s)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BDAF-2B4E-6A0E-3900-DDE151D9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7EF2B4-4ED4-093A-759D-6883192C3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5298B-DFD0-11F2-BDDE-D40ABE69AF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809063-D386-1E9F-C360-50BD54EE12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938016-908D-3B01-6833-BD0CAE5C8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E50BE-F4BA-ADB4-3E4F-20AC23FEA5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39D56-764F-47BA-C803-AD46EFA93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82239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To address these issues, we take inspiration from the </a:t>
            </a:r>
            <a:r>
              <a:rPr lang="en-US" altLang="zh-CN" b="1" dirty="0"/>
              <a:t>rendering</a:t>
            </a:r>
            <a:r>
              <a:rPr lang="en-US" altLang="zh-CN" dirty="0"/>
              <a:t> community.</a:t>
            </a:r>
          </a:p>
          <a:p>
            <a:r>
              <a:rPr lang="en-US" altLang="zh-CN" dirty="0">
                <a:effectLst/>
              </a:rPr>
              <a:t>Sakai et al. 2024 (</a:t>
            </a:r>
            <a:r>
              <a:rPr lang="en-US" altLang="zh-CN" i="1" dirty="0">
                <a:effectLst/>
              </a:rPr>
              <a:t>Sakai = “</a:t>
            </a:r>
            <a:r>
              <a:rPr lang="en-US" altLang="zh-CN" i="1" dirty="0" err="1">
                <a:effectLst/>
              </a:rPr>
              <a:t>sah</a:t>
            </a:r>
            <a:r>
              <a:rPr lang="en-US" altLang="zh-CN" i="1" dirty="0">
                <a:effectLst/>
              </a:rPr>
              <a:t>-KAI”</a:t>
            </a:r>
            <a:r>
              <a:rPr lang="en-US" altLang="zh-CN" dirty="0">
                <a:effectLst/>
              </a:rPr>
              <a:t>) introduced a statistical approach to reuse samples </a:t>
            </a:r>
            <a:r>
              <a:rPr lang="en-US" altLang="zh-CN" b="1" dirty="0">
                <a:effectLst/>
              </a:rPr>
              <a:t>only when</a:t>
            </a:r>
            <a:r>
              <a:rPr lang="en-US" altLang="zh-CN" dirty="0">
                <a:effectLst/>
              </a:rPr>
              <a:t> neighboring pixel estimates are statistically compatible.</a:t>
            </a:r>
          </a:p>
          <a:p>
            <a:r>
              <a:rPr lang="en-US" altLang="zh-CN" dirty="0"/>
              <a:t>This prevents reusing </a:t>
            </a:r>
            <a:r>
              <a:rPr lang="en-US" altLang="zh-CN" b="1" dirty="0"/>
              <a:t>unreliable</a:t>
            </a:r>
            <a:r>
              <a:rPr lang="en-US" altLang="zh-CN" dirty="0"/>
              <a:t> information and avoids correlation artifacts.</a:t>
            </a:r>
          </a:p>
          <a:p>
            <a:r>
              <a:rPr lang="en-US" altLang="zh-CN" dirty="0">
                <a:effectLst/>
              </a:rPr>
              <a:t>We adapt this idea to the </a:t>
            </a:r>
            <a:r>
              <a:rPr lang="en-US" altLang="zh-CN" b="1" dirty="0">
                <a:effectLst/>
              </a:rPr>
              <a:t>W-O-S</a:t>
            </a:r>
            <a:r>
              <a:rPr lang="en-US" altLang="zh-CN" dirty="0">
                <a:effectLst/>
              </a:rPr>
              <a:t> setting. </a:t>
            </a:r>
            <a:r>
              <a:rPr lang="en-US" altLang="zh-CN" i="1" dirty="0">
                <a:effectLst/>
              </a:rPr>
              <a:t>(slightly upbeat tone)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Our method is a </a:t>
            </a:r>
            <a:r>
              <a:rPr lang="en-US" altLang="zh-CN" b="1" dirty="0"/>
              <a:t>two-stage algorithm</a:t>
            </a:r>
            <a:r>
              <a:rPr lang="en-US" altLang="zh-CN" dirty="0"/>
              <a:t>.</a:t>
            </a:r>
          </a:p>
          <a:p>
            <a:r>
              <a:rPr lang="en-US" altLang="zh-CN" b="1" dirty="0"/>
              <a:t>Stage 1: centered estimator</a:t>
            </a:r>
          </a:p>
          <a:p>
            <a:r>
              <a:rPr lang="en-US" altLang="zh-CN" dirty="0">
                <a:effectLst/>
              </a:rPr>
              <a:t>Each point runs standard </a:t>
            </a:r>
            <a:r>
              <a:rPr lang="en-US" altLang="zh-CN" b="1" dirty="0">
                <a:effectLst/>
              </a:rPr>
              <a:t>W-O-S</a:t>
            </a:r>
            <a:r>
              <a:rPr lang="en-US" altLang="zh-CN" dirty="0">
                <a:effectLst/>
              </a:rPr>
              <a:t> on its own maximum ball. This stage is </a:t>
            </a:r>
            <a:r>
              <a:rPr lang="en-US" altLang="zh-CN" b="1" dirty="0">
                <a:effectLst/>
              </a:rPr>
              <a:t>fully unbiased</a:t>
            </a:r>
            <a:r>
              <a:rPr lang="en-US" altLang="zh-CN" dirty="0">
                <a:effectLst/>
              </a:rPr>
              <a:t> and independent.</a:t>
            </a:r>
          </a:p>
          <a:p>
            <a:r>
              <a:rPr lang="en-US" altLang="zh-CN" b="1" dirty="0"/>
              <a:t>Stage 2: off-centered reuse with statistical weighting</a:t>
            </a:r>
          </a:p>
          <a:p>
            <a:r>
              <a:rPr lang="en-US" altLang="zh-CN" dirty="0"/>
              <a:t>Then each point examines its neighbors.</a:t>
            </a:r>
          </a:p>
          <a:p>
            <a:r>
              <a:rPr lang="en-US" altLang="zh-CN" dirty="0"/>
              <a:t>For each neighbor we compute:</a:t>
            </a:r>
          </a:p>
          <a:p>
            <a:r>
              <a:rPr lang="en-US" altLang="zh-CN" dirty="0">
                <a:effectLst/>
              </a:rPr>
              <a:t>the </a:t>
            </a:r>
            <a:r>
              <a:rPr lang="en-US" altLang="zh-CN" b="1" dirty="0">
                <a:effectLst/>
              </a:rPr>
              <a:t>sample mean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dirty="0">
                <a:effectLst/>
              </a:rPr>
              <a:t>the</a:t>
            </a:r>
            <a:r>
              <a:rPr lang="en-US" altLang="zh-CN" b="1" dirty="0">
                <a:effectLst/>
              </a:rPr>
              <a:t> variance of sample mean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dirty="0">
                <a:effectLst/>
              </a:rPr>
              <a:t>and a </a:t>
            </a:r>
            <a:r>
              <a:rPr lang="en-US" altLang="zh-CN" b="1" dirty="0">
                <a:effectLst/>
              </a:rPr>
              <a:t>statistical similarity test</a:t>
            </a:r>
            <a:r>
              <a:rPr lang="en-US" altLang="zh-CN" dirty="0">
                <a:effectLst/>
              </a:rPr>
              <a:t>.</a:t>
            </a:r>
          </a:p>
          <a:p>
            <a:r>
              <a:rPr lang="en-US" altLang="zh-CN" dirty="0"/>
              <a:t>Only </a:t>
            </a:r>
            <a:r>
              <a:rPr lang="en-US" altLang="zh-CN" b="1" dirty="0"/>
              <a:t>consistent</a:t>
            </a:r>
            <a:r>
              <a:rPr lang="en-US" altLang="zh-CN" dirty="0"/>
              <a:t> estimators are included.</a:t>
            </a:r>
          </a:p>
          <a:p>
            <a:r>
              <a:rPr lang="en-US" altLang="zh-CN" dirty="0"/>
              <a:t>Core idea:</a:t>
            </a:r>
          </a:p>
          <a:p>
            <a:r>
              <a:rPr lang="en-US" altLang="zh-CN" b="1" dirty="0"/>
              <a:t>“Trust only neighbors whose data agrees with the centered estimator.”</a:t>
            </a:r>
            <a:endParaRPr lang="en-US" altLang="zh-CN" dirty="0"/>
          </a:p>
          <a:p>
            <a:r>
              <a:rPr lang="en-US" altLang="zh-CN" i="1" dirty="0"/>
              <a:t>(slow down slightly)</a:t>
            </a:r>
            <a:endParaRPr lang="en-US" altLang="zh-CN" dirty="0"/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68C8-412E-66B9-DB82-AAD250048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E6931C-29C8-A6EB-6DF4-7A16ABDEEC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826E2-ECD2-6FCF-0612-7E33F98A60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43DD0D-7CF1-6FF8-76FE-966A7EC5CA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D99A8B-B114-2CD5-D2EE-27427D758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The solution u(x) can be written as an integral over the boundary of </a:t>
            </a:r>
            <a:r>
              <a:rPr lang="en-US" altLang="zh-CN" b="1" dirty="0"/>
              <a:t>any</a:t>
            </a:r>
            <a:r>
              <a:rPr lang="en-US" altLang="zh-CN" dirty="0"/>
              <a:t> sphere covering x.</a:t>
            </a:r>
          </a:p>
          <a:p>
            <a:r>
              <a:rPr lang="en-US" altLang="zh-CN" dirty="0"/>
              <a:t>For each neighbor y, we have an estimator I_{</a:t>
            </a:r>
            <a:r>
              <a:rPr lang="en-US" altLang="zh-CN" dirty="0" err="1"/>
              <a:t>x,y</a:t>
            </a:r>
            <a:r>
              <a:rPr lang="en-US" altLang="zh-CN" dirty="0"/>
              <a:t>}.</a:t>
            </a:r>
          </a:p>
          <a:p>
            <a:r>
              <a:rPr lang="en-US" altLang="zh-CN" dirty="0">
                <a:effectLst/>
              </a:rPr>
              <a:t>Our goal is to choose weights </a:t>
            </a:r>
            <a:r>
              <a:rPr lang="en-US" altLang="zh-CN" dirty="0" err="1">
                <a:effectLst/>
              </a:rPr>
              <a:t>λx,y</a:t>
            </a:r>
            <a:r>
              <a:rPr lang="en-US" altLang="zh-CN" dirty="0">
                <a:effectLst/>
              </a:rPr>
              <a:t> to combine these estimators. In our framework, λ is the </a:t>
            </a:r>
            <a:r>
              <a:rPr lang="en-US" altLang="zh-CN" b="1" dirty="0">
                <a:effectLst/>
              </a:rPr>
              <a:t>normalization</a:t>
            </a:r>
            <a:r>
              <a:rPr lang="en-US" altLang="zh-CN" dirty="0">
                <a:effectLst/>
              </a:rPr>
              <a:t> of a binary mask m, where </a:t>
            </a:r>
            <a:r>
              <a:rPr lang="en-US" altLang="zh-CN" dirty="0" err="1">
                <a:effectLst/>
              </a:rPr>
              <a:t>mx,y</a:t>
            </a:r>
            <a:r>
              <a:rPr lang="en-US" altLang="zh-CN" dirty="0">
                <a:effectLst/>
              </a:rPr>
              <a:t>=1 if the similarity test passes, and 0 otherwise.</a:t>
            </a:r>
          </a:p>
          <a:p>
            <a:r>
              <a:rPr lang="en-US" altLang="zh-CN" dirty="0"/>
              <a:t>Keep only the </a:t>
            </a:r>
            <a:r>
              <a:rPr lang="en-US" altLang="zh-CN" b="1" dirty="0"/>
              <a:t>trustworthy</a:t>
            </a:r>
            <a:r>
              <a:rPr lang="en-US" altLang="zh-CN" dirty="0"/>
              <a:t> neighbors.</a:t>
            </a: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9E2D1-087F-5E0B-60B0-5410313D69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10B60-5F26-BD46-2869-FAE0B2E40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52994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E06AF-FEA6-1D35-500D-5E4D8DC61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511F14-D5DA-3617-FFF7-2B85FCB2A2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44B9E-D9B8-AE44-366E-416006322D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E979D0-2C74-74F3-C3BC-773776A342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B28E9F-417E-6509-D01F-3C8276B2F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The similarity test works as follows:</a:t>
            </a:r>
          </a:p>
          <a:p>
            <a:r>
              <a:rPr lang="en-US" altLang="zh-CN" dirty="0">
                <a:effectLst/>
              </a:rPr>
              <a:t>we collect samples from each sphere and obtain:</a:t>
            </a:r>
          </a:p>
          <a:p>
            <a:r>
              <a:rPr lang="en-US" altLang="zh-CN" dirty="0">
                <a:effectLst/>
              </a:rPr>
              <a:t>a running sample mean,</a:t>
            </a:r>
          </a:p>
          <a:p>
            <a:r>
              <a:rPr lang="en-US" altLang="zh-CN" dirty="0">
                <a:effectLst/>
              </a:rPr>
              <a:t>and a running variance.</a:t>
            </a:r>
          </a:p>
          <a:p>
            <a:r>
              <a:rPr lang="en-US" altLang="zh-CN" dirty="0">
                <a:effectLst/>
              </a:rPr>
              <a:t>In </a:t>
            </a:r>
            <a:r>
              <a:rPr lang="en-US" altLang="zh-CN" b="1" dirty="0">
                <a:effectLst/>
              </a:rPr>
              <a:t>Stage 2</a:t>
            </a:r>
            <a:r>
              <a:rPr lang="en-US" altLang="zh-CN" dirty="0">
                <a:effectLst/>
              </a:rPr>
              <a:t>, we compare each off-centered estimator with the centered estimator, using this statistic.</a:t>
            </a:r>
          </a:p>
          <a:p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For a quick check.</a:t>
            </a:r>
          </a:p>
          <a:p>
            <a:r>
              <a:rPr lang="en-US" altLang="zh-CN" dirty="0">
                <a:effectLst/>
              </a:rPr>
              <a:t>If the variance is </a:t>
            </a:r>
            <a:r>
              <a:rPr lang="en-US" altLang="zh-CN" b="1" dirty="0">
                <a:effectLst/>
              </a:rPr>
              <a:t>too large</a:t>
            </a:r>
            <a:r>
              <a:rPr lang="en-US" altLang="zh-CN" dirty="0">
                <a:effectLst/>
              </a:rPr>
              <a:t> or the value deviates </a:t>
            </a:r>
            <a:r>
              <a:rPr lang="en-US" altLang="zh-CN" b="1" dirty="0">
                <a:effectLst/>
              </a:rPr>
              <a:t>too much</a:t>
            </a:r>
            <a:r>
              <a:rPr lang="en-US" altLang="zh-CN" dirty="0">
                <a:effectLst/>
              </a:rPr>
              <a:t>, we </a:t>
            </a:r>
            <a:r>
              <a:rPr lang="en-US" altLang="zh-CN" b="1" dirty="0">
                <a:effectLst/>
              </a:rPr>
              <a:t>reject</a:t>
            </a:r>
            <a:r>
              <a:rPr lang="en-US" altLang="zh-CN" dirty="0">
                <a:effectLst/>
              </a:rPr>
              <a:t> that neighbor. </a:t>
            </a:r>
            <a:r>
              <a:rPr lang="en-US" altLang="zh-CN" i="1" dirty="0">
                <a:effectLst/>
              </a:rPr>
              <a:t>(gesture “reject”)</a:t>
            </a:r>
            <a:endParaRPr lang="en-US" altLang="zh-CN" dirty="0">
              <a:effectLst/>
            </a:endParaRPr>
          </a:p>
          <a:p>
            <a:r>
              <a:rPr lang="en-US" altLang="zh-CN" dirty="0"/>
              <a:t>This ensures:</a:t>
            </a:r>
          </a:p>
          <a:p>
            <a:r>
              <a:rPr lang="en-US" altLang="zh-CN" dirty="0">
                <a:effectLst/>
              </a:rPr>
              <a:t>outliers are ignored</a:t>
            </a:r>
          </a:p>
          <a:p>
            <a:r>
              <a:rPr lang="en-US" altLang="zh-CN" dirty="0">
                <a:effectLst/>
              </a:rPr>
              <a:t>correlation does not propagate errors</a:t>
            </a:r>
          </a:p>
          <a:p>
            <a:r>
              <a:rPr lang="en-US" altLang="zh-CN" dirty="0">
                <a:effectLst/>
              </a:rPr>
              <a:t>only statistically compatible neighbors contribute to the final result</a:t>
            </a: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050A1-C523-CB48-DE68-ECD2591806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D1F99-598E-E82C-1A87-47B3B76F7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83646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F14E-72AD-4EF4-030B-5283B1EC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A77A29-197F-A07C-EFE3-4C05E694FC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0AE07-EC5B-BEA1-4236-7EB3DBBEE2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0B9221-9B03-D852-FC56-43EDAC88CF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0BCC96-7EF8-3E51-9693-858A8DFCD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>
                <a:effectLst/>
              </a:rPr>
              <a:t>Our estimator is </a:t>
            </a:r>
            <a:r>
              <a:rPr lang="en-US" altLang="zh-CN" b="1" dirty="0">
                <a:effectLst/>
              </a:rPr>
              <a:t>biased</a:t>
            </a:r>
            <a:r>
              <a:rPr lang="en-US" altLang="zh-CN" dirty="0">
                <a:effectLst/>
              </a:rPr>
              <a:t>, because filtering introduces correlation. </a:t>
            </a:r>
            <a:r>
              <a:rPr lang="en-US" altLang="zh-CN" i="1" dirty="0">
                <a:effectLst/>
              </a:rPr>
              <a:t>(slow and clear)</a:t>
            </a:r>
            <a:endParaRPr lang="en-US" altLang="zh-CN" dirty="0">
              <a:effectLst/>
            </a:endParaRPr>
          </a:p>
          <a:p>
            <a:r>
              <a:rPr lang="en-US" altLang="zh-CN" dirty="0"/>
              <a:t>But! We show both analytically and empirically that:</a:t>
            </a:r>
          </a:p>
          <a:p>
            <a:r>
              <a:rPr lang="en-US" altLang="zh-CN" dirty="0">
                <a:effectLst/>
              </a:rPr>
              <a:t>convergence is preserved for Laplace. As the number of samples increases, the result converge to the correct solution</a:t>
            </a: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B362D-A7B1-A452-FFCE-938DD21586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69F71-2DD0-720D-B916-91D2C3A3F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27819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We also extend our method to:</a:t>
            </a:r>
          </a:p>
          <a:p>
            <a:r>
              <a:rPr lang="en-US" altLang="zh-CN" dirty="0">
                <a:effectLst/>
              </a:rPr>
              <a:t>mixed boundary conditions</a:t>
            </a:r>
          </a:p>
          <a:p>
            <a:r>
              <a:rPr lang="en-US" altLang="zh-CN" dirty="0">
                <a:effectLst/>
              </a:rPr>
              <a:t>gradient estimation</a:t>
            </a:r>
          </a:p>
          <a:p>
            <a:r>
              <a:rPr lang="en-US" altLang="zh-CN" dirty="0">
                <a:effectLst/>
              </a:rPr>
              <a:t>Both are challenging because variance is higher, and outliers are more common. </a:t>
            </a:r>
            <a:r>
              <a:rPr lang="en-US" altLang="zh-CN" i="1" dirty="0">
                <a:effectLst/>
              </a:rPr>
              <a:t>(slower)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63028-6DBF-134E-C0FD-9A552FAE4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8E373-193C-ED53-1626-6C80D690E4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01CB9-D17B-9D8B-E616-3B3CF42958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1BD6B8-9766-5CE8-D2D1-E96E1EB275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536D8D5-0900-F6CD-BA4F-41740A507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4A089-52AD-BB40-1701-F456989563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B4EA6-1F72-9CD7-AD9F-46E3B95F6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5443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For </a:t>
            </a:r>
            <a:r>
              <a:rPr lang="en-US" altLang="zh-CN" b="1" dirty="0"/>
              <a:t>Laplace</a:t>
            </a:r>
            <a:r>
              <a:rPr lang="en-US" altLang="zh-CN" dirty="0"/>
              <a:t>, Poisson-bound weighting is still strong and our method is slightly weaker here — as </a:t>
            </a:r>
            <a:r>
              <a:rPr lang="en-US" altLang="zh-CN" b="1" dirty="0"/>
              <a:t>expected</a:t>
            </a:r>
            <a:r>
              <a:rPr lang="en-US" altLang="zh-CN" dirty="0"/>
              <a:t>.</a:t>
            </a: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EF98-2201-1BBB-9A3E-4042ED71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DD69D3-EBA1-65AB-08AA-926FD31F3D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FA0C8-907B-CEA2-7725-4E641EA22F2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84DD5-BF6E-F22B-0AA5-A214F620A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2A0996-2BF0-1F69-93B0-4724E7430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>
                <a:effectLst/>
              </a:rPr>
              <a:t>— by enabling safer and more effective reuse of samples between evaluation points (...)</a:t>
            </a:r>
          </a:p>
          <a:p>
            <a:r>
              <a:rPr lang="en-US" altLang="zh-CN" b="1" dirty="0">
                <a:effectLst/>
              </a:rPr>
              <a:t>without </a:t>
            </a:r>
            <a:r>
              <a:rPr lang="en-US" altLang="zh-CN" dirty="0">
                <a:effectLst/>
              </a:rPr>
              <a:t>correlation artifacts and reducing additional bias. </a:t>
            </a:r>
            <a:r>
              <a:rPr lang="en-US" altLang="zh-CN" i="1" dirty="0">
                <a:effectLst/>
              </a:rPr>
              <a:t>(slow down on “without...bias”)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AE2AB-4D53-01FD-2396-76D7903D91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26182-C17F-F0F8-916B-4FAB76D4E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73255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C875C-4214-B554-D793-6A3B08DEC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995BB5-4E13-4482-9A5A-7A0478DC32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FCEED-FFA7-D532-404A-686DB2CC2D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7BFF145-DE66-BD85-5816-95C697381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41B071-5EA3-05E2-7B0E-3C3B3337B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>
                <a:effectLst/>
              </a:rPr>
              <a:t>Once a </a:t>
            </a:r>
            <a:r>
              <a:rPr lang="en-US" altLang="zh-CN" b="1" dirty="0">
                <a:effectLst/>
              </a:rPr>
              <a:t>source term</a:t>
            </a:r>
            <a:r>
              <a:rPr lang="en-US" altLang="zh-CN" dirty="0">
                <a:effectLst/>
              </a:rPr>
              <a:t> is introduced, Poisson-bound weighting breaks down.</a:t>
            </a: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0524F-C596-32BF-0D97-9842E8D7C4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D7398-A40B-EE34-564C-75A1D82B2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28023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Also, our method performs better than other previous variance reduction methods.</a:t>
            </a:r>
          </a:p>
          <a:p>
            <a:r>
              <a:rPr lang="en-US" altLang="zh-CN" dirty="0"/>
              <a:t>Here we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comparison between previous variance reduction methods and the proposed approach. Error map and MSE values prove the improvement.</a:t>
            </a:r>
          </a:p>
          <a:p>
            <a:r>
              <a:rPr lang="en-US" altLang="zh-CN" i="1" dirty="0"/>
              <a:t>(moderate speed)</a:t>
            </a:r>
            <a:endParaRPr lang="en-US" altLang="zh-CN" dirty="0"/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Screened Poisson amplifies variance further and the approximated Green's function brings systematic bias. Our statistical weighting significantly reduces artifacts and offers a clear </a:t>
            </a:r>
            <a:r>
              <a:rPr lang="en-US" altLang="zh-CN" b="1" dirty="0">
                <a:effectLst/>
              </a:rPr>
              <a:t>bias–variance trade-off</a:t>
            </a:r>
            <a:r>
              <a:rPr lang="en-US" altLang="zh-CN" dirty="0">
                <a:effectLst/>
              </a:rPr>
              <a:t> via a single hyperparameter. Converges curves and error maps prove that.</a:t>
            </a: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A0135-F702-9A59-9FD1-A7CEE722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463E8B-3147-2487-0352-B5677793AB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F2A28-1552-29C6-7EEC-44217817B8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41E197-107B-1734-2C02-BAB17AD885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8CE2F63-9DB4-DC8B-7E19-BDE513805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7FFDB-24A5-A32F-9F4A-E1C295DD73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F3C73-B9F8-9C11-66A1-CF1824938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76769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Gradient estimation empirically has </a:t>
            </a:r>
            <a:r>
              <a:rPr lang="en-US" altLang="zh-CN" b="1" dirty="0"/>
              <a:t>very</a:t>
            </a:r>
            <a:r>
              <a:rPr lang="en-US" altLang="zh-CN" dirty="0"/>
              <a:t> higher variance.</a:t>
            </a:r>
          </a:p>
          <a:p>
            <a:r>
              <a:rPr lang="en-US" altLang="zh-CN" dirty="0">
                <a:effectLst/>
              </a:rPr>
              <a:t>The figure presents result on gradients estimation and the background heat map is the squared error. Our method reduces propagation of outliers and hence avoids correlation artifacts. </a:t>
            </a:r>
            <a:r>
              <a:rPr lang="en-US" altLang="zh-CN" i="1" dirty="0">
                <a:effectLst/>
              </a:rPr>
              <a:t>(slow to emphasize impact)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To summarize:</a:t>
            </a:r>
          </a:p>
          <a:p>
            <a:r>
              <a:rPr lang="en-US" altLang="zh-CN" dirty="0">
                <a:effectLst/>
              </a:rPr>
              <a:t>We introduce a </a:t>
            </a:r>
            <a:r>
              <a:rPr lang="en-US" altLang="zh-CN" b="1" dirty="0">
                <a:effectLst/>
              </a:rPr>
              <a:t>statistical weighting</a:t>
            </a:r>
            <a:r>
              <a:rPr lang="en-US" altLang="zh-CN" dirty="0">
                <a:effectLst/>
              </a:rPr>
              <a:t> scheme for off-centered reuse in </a:t>
            </a:r>
            <a:r>
              <a:rPr lang="en-US" altLang="zh-CN" b="1" dirty="0">
                <a:effectLst/>
              </a:rPr>
              <a:t>W-O-S–type</a:t>
            </a:r>
            <a:r>
              <a:rPr lang="en-US" altLang="zh-CN" dirty="0">
                <a:effectLst/>
              </a:rPr>
              <a:t> solvers.</a:t>
            </a:r>
          </a:p>
          <a:p>
            <a:r>
              <a:rPr lang="en-US" altLang="zh-CN" dirty="0">
                <a:effectLst/>
              </a:rPr>
              <a:t>It selectively </a:t>
            </a:r>
            <a:r>
              <a:rPr lang="en-US" altLang="zh-CN" b="1" dirty="0">
                <a:effectLst/>
              </a:rPr>
              <a:t>rejects unreliable neighbors</a:t>
            </a:r>
            <a:r>
              <a:rPr lang="en-US" altLang="zh-CN" dirty="0">
                <a:effectLst/>
              </a:rPr>
              <a:t>.</a:t>
            </a:r>
          </a:p>
          <a:p>
            <a:r>
              <a:rPr lang="en-US" altLang="zh-CN" dirty="0">
                <a:effectLst/>
              </a:rPr>
              <a:t>It supports </a:t>
            </a:r>
            <a:r>
              <a:rPr lang="en-US" altLang="zh-CN" b="1" dirty="0">
                <a:effectLst/>
              </a:rPr>
              <a:t>Laplace</a:t>
            </a:r>
            <a:r>
              <a:rPr lang="en-US" altLang="zh-CN" dirty="0">
                <a:effectLst/>
              </a:rPr>
              <a:t>, </a:t>
            </a:r>
            <a:r>
              <a:rPr lang="en-US" altLang="zh-CN" b="1" dirty="0">
                <a:effectLst/>
              </a:rPr>
              <a:t>Poisson</a:t>
            </a:r>
            <a:r>
              <a:rPr lang="en-US" altLang="zh-CN" dirty="0">
                <a:effectLst/>
              </a:rPr>
              <a:t>, </a:t>
            </a:r>
            <a:r>
              <a:rPr lang="en-US" altLang="zh-CN" b="1" dirty="0">
                <a:effectLst/>
              </a:rPr>
              <a:t>screened Poisson</a:t>
            </a:r>
            <a:r>
              <a:rPr lang="en-US" altLang="zh-CN" dirty="0">
                <a:effectLst/>
              </a:rPr>
              <a:t>, and mixed boundary problems.</a:t>
            </a:r>
          </a:p>
          <a:p>
            <a:r>
              <a:rPr lang="en-US" altLang="zh-CN" dirty="0">
                <a:effectLst/>
              </a:rPr>
              <a:t>It applies to </a:t>
            </a:r>
            <a:r>
              <a:rPr lang="en-US" altLang="zh-CN" b="1" dirty="0">
                <a:effectLst/>
              </a:rPr>
              <a:t>both</a:t>
            </a:r>
            <a:r>
              <a:rPr lang="en-US" altLang="zh-CN" dirty="0">
                <a:effectLst/>
              </a:rPr>
              <a:t> solution and gradient estimation.</a:t>
            </a:r>
          </a:p>
          <a:p>
            <a:r>
              <a:rPr lang="en-US" altLang="zh-CN" dirty="0">
                <a:effectLst/>
              </a:rPr>
              <a:t>And it mitigates correlation artifacts while enabling </a:t>
            </a:r>
            <a:r>
              <a:rPr lang="en-US" altLang="zh-CN" b="1" dirty="0">
                <a:effectLst/>
              </a:rPr>
              <a:t>robust</a:t>
            </a:r>
            <a:r>
              <a:rPr lang="en-US" altLang="zh-CN" dirty="0">
                <a:effectLst/>
              </a:rPr>
              <a:t> sample reuse.</a:t>
            </a:r>
          </a:p>
          <a:p>
            <a:r>
              <a:rPr lang="en-US" altLang="zh-CN" i="1" dirty="0"/>
              <a:t>(slow, with clarity)</a:t>
            </a:r>
            <a:endParaRPr lang="en-US" altLang="zh-CN" dirty="0"/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9C56C-0056-57FA-580A-12FC3AE7C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44EE41-A5DC-6A82-9F46-A63D18EAE2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5D4D3-5030-4C8C-2016-0DD8F1340B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8FA0BBB-212D-FFD0-A19E-A6924376FC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624FFDE-5896-CDFC-5834-9F47BE83C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Thank you for listening. </a:t>
            </a:r>
            <a:r>
              <a:rPr lang="en-US" altLang="zh-CN" i="1" dirty="0">
                <a:effectLst/>
              </a:rPr>
              <a:t>(pause 1s)</a:t>
            </a:r>
            <a:r>
              <a:rPr lang="en-US" altLang="zh-CN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I’d be happy to answer any questions.</a:t>
            </a:r>
          </a:p>
          <a:p>
            <a:pPr algn="l"/>
            <a:endParaRPr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8D321-79FB-6DD6-3CB2-F1EDFE6468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37A2F-AD09-F5F4-4BA1-3CDA01B2D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402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9AA-BC2A-C5C2-77EC-CA44C3916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372859-8D8A-113D-6882-98F93A1EF6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C23E41-8FE4-635A-6E9E-926EFAEC78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A9CEB57-B0A2-763C-75CC-B0D7F81CCD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CB05B0-E0FC-49A3-0DAA-D564EB8ED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58434-6A92-185C-67A9-8B2B3203E0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AD302-1485-4DB6-84B4-B1165D1A7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8143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>
                <a:effectLst/>
              </a:rPr>
              <a:t>Walk-on-Spheres solvers are increasingly popular because they do </a:t>
            </a:r>
            <a:r>
              <a:rPr lang="en-US" altLang="zh-CN" b="1" dirty="0">
                <a:effectLst/>
              </a:rPr>
              <a:t>not</a:t>
            </a:r>
            <a:r>
              <a:rPr lang="en-US" altLang="zh-CN" dirty="0">
                <a:effectLst/>
              </a:rPr>
              <a:t> require meshing and can handle </a:t>
            </a:r>
            <a:r>
              <a:rPr lang="en-US" altLang="zh-CN" b="1" dirty="0">
                <a:effectLst/>
              </a:rPr>
              <a:t>extremely complex geometry</a:t>
            </a:r>
            <a:r>
              <a:rPr lang="en-US" altLang="zh-CN" dirty="0">
                <a:effectLst/>
              </a:rPr>
              <a:t>. </a:t>
            </a:r>
            <a:r>
              <a:rPr lang="en-US" altLang="zh-CN" i="1" dirty="0">
                <a:effectLst/>
              </a:rPr>
              <a:t>(emphasize “very complex geometry”)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Over the last few years, </a:t>
            </a:r>
            <a:r>
              <a:rPr lang="en-US" altLang="zh-CN" b="1" dirty="0">
                <a:effectLst/>
              </a:rPr>
              <a:t>W-O-S–type methods</a:t>
            </a:r>
            <a:r>
              <a:rPr lang="en-US" altLang="zh-CN" dirty="0">
                <a:effectLst/>
              </a:rPr>
              <a:t> have advanced rapidly. We’ve seen works extending them to different boundary conditions. </a:t>
            </a:r>
            <a:r>
              <a:rPr lang="en-US" altLang="zh-CN" i="1" dirty="0">
                <a:effectLst/>
              </a:rPr>
              <a:t>(steady pace)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And a wide range of applications, including:</a:t>
            </a:r>
          </a:p>
          <a:p>
            <a:r>
              <a:rPr lang="en-US" altLang="zh-CN" b="1" dirty="0">
                <a:effectLst/>
              </a:rPr>
              <a:t>shape deformation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b="1" dirty="0">
                <a:effectLst/>
              </a:rPr>
              <a:t>fluid simulation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dirty="0">
                <a:effectLst/>
              </a:rPr>
              <a:t>and </a:t>
            </a:r>
            <a:r>
              <a:rPr lang="en-US" altLang="zh-CN" b="1" dirty="0">
                <a:effectLst/>
              </a:rPr>
              <a:t>participating media exploration</a:t>
            </a:r>
            <a:r>
              <a:rPr lang="en-US" altLang="zh-CN" dirty="0">
                <a:effectLst/>
              </a:rPr>
              <a:t>. </a:t>
            </a:r>
            <a:r>
              <a:rPr lang="en-US" altLang="zh-CN" i="1" dirty="0">
                <a:effectLst/>
              </a:rPr>
              <a:t>(slight pause after each bullet)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Their geometric flexibility is really one of their biggest advantages. </a:t>
            </a:r>
            <a:r>
              <a:rPr lang="en-US" altLang="zh-CN" i="1" dirty="0">
                <a:effectLst/>
              </a:rPr>
              <a:t>(slow slightly)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>
                <a:effectLst/>
              </a:rPr>
              <a:t>But like any Monte Carlo method, </a:t>
            </a:r>
            <a:r>
              <a:rPr lang="en-US" altLang="zh-CN" b="1" dirty="0">
                <a:effectLst/>
              </a:rPr>
              <a:t>W-O-S suffers from high variance</a:t>
            </a:r>
            <a:r>
              <a:rPr lang="en-US" altLang="zh-CN" dirty="0">
                <a:effectLst/>
              </a:rPr>
              <a:t>. Here you see a typical noisy </a:t>
            </a:r>
            <a:r>
              <a:rPr lang="en-US" altLang="zh-CN" b="1" dirty="0">
                <a:effectLst/>
              </a:rPr>
              <a:t>W-O-S</a:t>
            </a:r>
            <a:r>
              <a:rPr lang="en-US" altLang="zh-CN" dirty="0">
                <a:effectLst/>
              </a:rPr>
              <a:t> output. </a:t>
            </a:r>
            <a:r>
              <a:rPr lang="en-US" altLang="zh-CN" i="1" dirty="0">
                <a:effectLst/>
              </a:rPr>
              <a:t>(pause 1s)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To make these solvers practical, we need </a:t>
            </a:r>
            <a:r>
              <a:rPr lang="en-US" altLang="zh-CN" b="1" dirty="0">
                <a:effectLst/>
              </a:rPr>
              <a:t>effective</a:t>
            </a:r>
            <a:r>
              <a:rPr lang="en-US" altLang="zh-CN" dirty="0">
                <a:effectLst/>
              </a:rPr>
              <a:t> ways to reuse samples. But </a:t>
            </a:r>
            <a:r>
              <a:rPr lang="en-US" altLang="zh-CN" b="1" dirty="0">
                <a:effectLst/>
              </a:rPr>
              <a:t>naïve</a:t>
            </a:r>
            <a:r>
              <a:rPr lang="en-US" altLang="zh-CN" dirty="0">
                <a:effectLst/>
              </a:rPr>
              <a:t> reuse introduces correlation between evaluation points, leading to </a:t>
            </a:r>
            <a:r>
              <a:rPr lang="en-US" altLang="zh-CN" b="1" dirty="0">
                <a:effectLst/>
              </a:rPr>
              <a:t>structured noise</a:t>
            </a:r>
            <a:r>
              <a:rPr lang="en-US" altLang="zh-CN" dirty="0">
                <a:effectLst/>
              </a:rPr>
              <a:t> and </a:t>
            </a:r>
            <a:r>
              <a:rPr lang="en-US" altLang="zh-CN" b="1" dirty="0">
                <a:effectLst/>
              </a:rPr>
              <a:t>visible artifacts</a:t>
            </a:r>
            <a:r>
              <a:rPr lang="en-US" altLang="zh-CN" dirty="0">
                <a:effectLst/>
              </a:rPr>
              <a:t> in the solution field. </a:t>
            </a:r>
            <a:r>
              <a:rPr lang="en-US" altLang="zh-CN" i="1" dirty="0">
                <a:effectLst/>
              </a:rPr>
              <a:t>(emphasize “structured noise” and “visible artifacts”)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Several recent works reduce variance by </a:t>
            </a:r>
            <a:r>
              <a:rPr lang="en-US" altLang="zh-CN" b="1" dirty="0"/>
              <a:t>introducing correlation</a:t>
            </a:r>
            <a:r>
              <a:rPr lang="en-US" altLang="zh-CN" dirty="0"/>
              <a:t> between evaluation points:</a:t>
            </a:r>
          </a:p>
          <a:p>
            <a:r>
              <a:rPr lang="en-US" altLang="zh-CN" b="1" dirty="0">
                <a:effectLst/>
              </a:rPr>
              <a:t>Mean Value Caching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b="1" dirty="0">
                <a:effectLst/>
              </a:rPr>
              <a:t>Boundary Value Caching</a:t>
            </a:r>
            <a:r>
              <a:rPr lang="en-US" altLang="zh-CN" dirty="0">
                <a:effectLst/>
              </a:rPr>
              <a:t>,</a:t>
            </a:r>
          </a:p>
          <a:p>
            <a:r>
              <a:rPr lang="en-US" altLang="zh-CN" dirty="0">
                <a:effectLst/>
              </a:rPr>
              <a:t>and a recent </a:t>
            </a:r>
            <a:r>
              <a:rPr lang="en-US" altLang="zh-CN" b="1" dirty="0">
                <a:effectLst/>
              </a:rPr>
              <a:t>off-centered reuse</a:t>
            </a:r>
            <a:r>
              <a:rPr lang="en-US" altLang="zh-CN" dirty="0">
                <a:effectLst/>
              </a:rPr>
              <a:t>, </a:t>
            </a:r>
            <a:r>
              <a:rPr lang="en-US" altLang="zh-CN" i="1" dirty="0">
                <a:effectLst/>
              </a:rPr>
              <a:t>Czekanski et al. 2024</a:t>
            </a:r>
            <a:r>
              <a:rPr lang="en-US" altLang="zh-CN" dirty="0">
                <a:effectLst/>
              </a:rPr>
              <a:t> (</a:t>
            </a:r>
            <a:r>
              <a:rPr lang="en-US" altLang="zh-CN" i="1" dirty="0">
                <a:effectLst/>
              </a:rPr>
              <a:t>Czekanski = “</a:t>
            </a:r>
            <a:r>
              <a:rPr lang="en-US" altLang="zh-CN" b="1" i="1" dirty="0" err="1">
                <a:effectLst/>
              </a:rPr>
              <a:t>chek</a:t>
            </a:r>
            <a:r>
              <a:rPr lang="en-US" altLang="zh-CN" b="1" i="1" dirty="0">
                <a:effectLst/>
              </a:rPr>
              <a:t>-AHN-</a:t>
            </a:r>
            <a:r>
              <a:rPr lang="en-US" altLang="zh-CN" b="1" i="1" dirty="0" err="1">
                <a:effectLst/>
              </a:rPr>
              <a:t>skee</a:t>
            </a:r>
            <a:r>
              <a:rPr lang="en-US" altLang="zh-CN" i="1" dirty="0">
                <a:effectLst/>
              </a:rPr>
              <a:t>”</a:t>
            </a:r>
            <a:r>
              <a:rPr lang="en-US" altLang="zh-CN" dirty="0">
                <a:effectLst/>
              </a:rPr>
              <a:t>).</a:t>
            </a:r>
          </a:p>
          <a:p>
            <a:r>
              <a:rPr lang="en-US" altLang="zh-CN" dirty="0">
                <a:effectLst/>
              </a:rPr>
              <a:t>In our work, we follow this </a:t>
            </a:r>
            <a:r>
              <a:rPr lang="en-US" altLang="zh-CN" b="1" dirty="0">
                <a:effectLst/>
              </a:rPr>
              <a:t>off-centered</a:t>
            </a:r>
            <a:r>
              <a:rPr lang="en-US" altLang="zh-CN" dirty="0">
                <a:effectLst/>
              </a:rPr>
              <a:t> strategy. </a:t>
            </a:r>
            <a:r>
              <a:rPr lang="en-US" altLang="zh-CN" i="1" dirty="0">
                <a:effectLst/>
              </a:rPr>
              <a:t>(pause 0.5s)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Their idea is intuitive:</a:t>
            </a:r>
          </a:p>
          <a:p>
            <a:r>
              <a:rPr lang="en-US" altLang="zh-CN" b="1" dirty="0">
                <a:effectLst/>
              </a:rPr>
              <a:t>“If two points are close, why not share samples?”</a:t>
            </a:r>
            <a:r>
              <a:rPr lang="en-US" altLang="zh-CN" dirty="0">
                <a:effectLst/>
              </a:rPr>
              <a:t> </a:t>
            </a:r>
            <a:r>
              <a:rPr lang="en-US" altLang="zh-CN" i="1" dirty="0">
                <a:effectLst/>
              </a:rPr>
              <a:t>(say with a light tone)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For each point x, they reuse estimators from </a:t>
            </a:r>
            <a:r>
              <a:rPr lang="en-US" altLang="zh-CN" b="1" dirty="0">
                <a:effectLst/>
              </a:rPr>
              <a:t>other</a:t>
            </a:r>
            <a:r>
              <a:rPr lang="en-US" altLang="zh-CN" dirty="0">
                <a:effectLst/>
              </a:rPr>
              <a:t> spheres that also cover x This provides more information and reduces variance.</a:t>
            </a:r>
          </a:p>
          <a:p>
            <a:r>
              <a:rPr lang="en-US" altLang="zh-CN" dirty="0">
                <a:effectLst/>
              </a:rPr>
              <a:t>They proved that the optimal weight is </a:t>
            </a:r>
            <a:r>
              <a:rPr lang="en-US" altLang="zh-CN" b="1" dirty="0">
                <a:effectLst/>
              </a:rPr>
              <a:t>inversely proportional to variance</a:t>
            </a:r>
            <a:r>
              <a:rPr lang="en-US" altLang="zh-CN" dirty="0">
                <a:effectLst/>
              </a:rPr>
              <a:t>, and use a variance bound derived from the Poisson kernel, </a:t>
            </a:r>
            <a:r>
              <a:rPr lang="en-US" altLang="zh-CN" b="1" dirty="0">
                <a:effectLst/>
              </a:rPr>
              <a:t>which only hold for Laplace equation, to combine these estimators</a:t>
            </a:r>
            <a:r>
              <a:rPr lang="en-US" altLang="zh-CN" dirty="0">
                <a:effectLst/>
              </a:rPr>
              <a:t>.</a:t>
            </a:r>
          </a:p>
          <a:p>
            <a:r>
              <a:rPr lang="en-US" altLang="zh-CN" dirty="0">
                <a:effectLst/>
              </a:rPr>
              <a:t>This works well for the </a:t>
            </a:r>
            <a:r>
              <a:rPr lang="en-US" altLang="zh-CN" b="1" dirty="0">
                <a:effectLst/>
              </a:rPr>
              <a:t>Laplace</a:t>
            </a:r>
            <a:r>
              <a:rPr lang="en-US" altLang="zh-CN" dirty="0">
                <a:effectLst/>
              </a:rPr>
              <a:t> case. But when we try to generalize it, we encounter two key issues. </a:t>
            </a:r>
            <a:r>
              <a:rPr lang="en-US" altLang="zh-CN" i="1" dirty="0">
                <a:effectLst/>
              </a:rPr>
              <a:t>(slow down)</a:t>
            </a:r>
            <a:endParaRPr lang="en-US" altLang="zh-CN" dirty="0">
              <a:effectLst/>
            </a:endParaRP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r>
              <a:rPr lang="en-US" altLang="zh-CN" dirty="0"/>
              <a:t>The </a:t>
            </a:r>
            <a:r>
              <a:rPr lang="en-US" altLang="zh-CN" b="1" dirty="0"/>
              <a:t>first issue</a:t>
            </a:r>
            <a:r>
              <a:rPr lang="en-US" altLang="zh-CN" dirty="0"/>
              <a:t> is correlation artifacts.</a:t>
            </a:r>
          </a:p>
          <a:p>
            <a:r>
              <a:rPr lang="en-US" altLang="zh-CN" dirty="0">
                <a:effectLst/>
              </a:rPr>
              <a:t>When samples are reused </a:t>
            </a:r>
            <a:r>
              <a:rPr lang="en-US" altLang="zh-CN" b="1" dirty="0">
                <a:effectLst/>
              </a:rPr>
              <a:t>deterministically</a:t>
            </a:r>
            <a:r>
              <a:rPr lang="en-US" altLang="zh-CN" dirty="0">
                <a:effectLst/>
              </a:rPr>
              <a:t>, nearby points become correlated. This produces </a:t>
            </a:r>
            <a:r>
              <a:rPr lang="en-US" altLang="zh-CN" b="1" dirty="0">
                <a:effectLst/>
              </a:rPr>
              <a:t>structured noise patterns</a:t>
            </a:r>
            <a:r>
              <a:rPr lang="en-US" altLang="zh-CN" dirty="0">
                <a:effectLst/>
              </a:rPr>
              <a:t>—grid-like or streaky artifacts— which may </a:t>
            </a:r>
            <a:r>
              <a:rPr lang="en-US" altLang="zh-CN" b="1" dirty="0">
                <a:effectLst/>
              </a:rPr>
              <a:t>mislead users</a:t>
            </a:r>
            <a:r>
              <a:rPr lang="en-US" altLang="zh-CN" dirty="0">
                <a:effectLst/>
              </a:rPr>
              <a:t> about the true behavior of the underlying equation and physics. </a:t>
            </a:r>
            <a:r>
              <a:rPr lang="en-US" altLang="zh-CN" i="1" dirty="0">
                <a:effectLst/>
              </a:rPr>
              <a:t>(slightly slower here)</a:t>
            </a:r>
            <a:endParaRPr lang="en-US" altLang="zh-CN" dirty="0">
              <a:effectLst/>
            </a:endParaRPr>
          </a:p>
          <a:p>
            <a:r>
              <a:rPr lang="en-US" altLang="zh-CN" dirty="0">
                <a:effectLst/>
              </a:rPr>
              <a:t>Poisson-bound weighting cannot detect outliers, because the weights are </a:t>
            </a:r>
            <a:r>
              <a:rPr lang="en-US" altLang="zh-CN" b="1" dirty="0">
                <a:effectLst/>
              </a:rPr>
              <a:t>completely deterministic</a:t>
            </a:r>
            <a:r>
              <a:rPr lang="en-US" altLang="zh-CN" dirty="0">
                <a:effectLst/>
              </a:rPr>
              <a:t>. So even a very wrong estimate from one neighbor affects the final result remarkably.</a:t>
            </a:r>
          </a:p>
          <a:p>
            <a:pPr algn="l"/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Shape 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Shape 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Shape 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Shape 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Shape 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"/>
          </p:nvPr>
        </p:nvSpPr>
        <p:spPr>
          <a:xfrm>
            <a:off x="1155700" y="282575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2"/>
          </p:nvPr>
        </p:nvSpPr>
        <p:spPr>
          <a:xfrm>
            <a:off x="635000" y="787400"/>
            <a:ext cx="5256743" cy="14859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8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3" hasCustomPrompt="1"/>
          </p:nvPr>
        </p:nvSpPr>
        <p:spPr>
          <a:xfrm>
            <a:off x="5891743" y="845441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01</a:t>
            </a:r>
          </a:p>
        </p:txBody>
      </p:sp>
      <p:sp>
        <p:nvSpPr>
          <p:cNvPr id="4" name="AutoShape 4"/>
          <p:cNvSpPr>
            <a:spLocks noGrp="1"/>
          </p:cNvSpPr>
          <p:nvPr>
            <p:ph type="body" sz="quarter" idx="4" hasCustomPrompt="1"/>
          </p:nvPr>
        </p:nvSpPr>
        <p:spPr>
          <a:xfrm>
            <a:off x="5891743" y="232892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02</a:t>
            </a:r>
          </a:p>
        </p:txBody>
      </p:sp>
      <p:sp>
        <p:nvSpPr>
          <p:cNvPr id="5" name="AutoShape 5"/>
          <p:cNvSpPr>
            <a:spLocks noGrp="1"/>
          </p:cNvSpPr>
          <p:nvPr>
            <p:ph type="body" sz="quarter" idx="5" hasCustomPrompt="1"/>
          </p:nvPr>
        </p:nvSpPr>
        <p:spPr>
          <a:xfrm>
            <a:off x="5891743" y="3764257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03</a:t>
            </a: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6" hasCustomPrompt="1"/>
          </p:nvPr>
        </p:nvSpPr>
        <p:spPr>
          <a:xfrm>
            <a:off x="5891743" y="522090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04</a:t>
            </a: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7"/>
          </p:nvPr>
        </p:nvSpPr>
        <p:spPr>
          <a:xfrm>
            <a:off x="6788086" y="1240031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8"/>
          </p:nvPr>
        </p:nvSpPr>
        <p:spPr>
          <a:xfrm>
            <a:off x="6788086" y="2704466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9"/>
          </p:nvPr>
        </p:nvSpPr>
        <p:spPr>
          <a:xfrm>
            <a:off x="6788086" y="4139797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0"/>
          </p:nvPr>
        </p:nvSpPr>
        <p:spPr>
          <a:xfrm>
            <a:off x="6788086" y="5575129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1"/>
          </p:nvPr>
        </p:nvSpPr>
        <p:spPr>
          <a:xfrm>
            <a:off x="6788086" y="5150165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2"/>
          </p:nvPr>
        </p:nvSpPr>
        <p:spPr>
          <a:xfrm>
            <a:off x="6788086" y="796018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3"/>
          </p:nvPr>
        </p:nvSpPr>
        <p:spPr>
          <a:xfrm>
            <a:off x="6788086" y="2279503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4"/>
          </p:nvPr>
        </p:nvSpPr>
        <p:spPr>
          <a:xfrm>
            <a:off x="6788086" y="3714834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 rot="5399999" flipV="1">
            <a:off x="5672879" y="5482375"/>
            <a:ext cx="8636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>
            <a:solidFill>
              <a:srgbClr val="DEE0E3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" name="AutoShape 3"/>
          <p:cNvSpPr>
            <a:spLocks noGrp="1"/>
          </p:cNvSpPr>
          <p:nvPr>
            <p:ph type="body" sz="quarter" idx="15"/>
          </p:nvPr>
        </p:nvSpPr>
        <p:spPr>
          <a:xfrm>
            <a:off x="6316558" y="4904525"/>
            <a:ext cx="5125239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6"/>
          </p:nvPr>
        </p:nvSpPr>
        <p:spPr>
          <a:xfrm>
            <a:off x="635000" y="4853725"/>
            <a:ext cx="52578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7"/>
          </p:nvPr>
        </p:nvSpPr>
        <p:spPr>
          <a:xfrm>
            <a:off x="762000" y="762000"/>
            <a:ext cx="10668000" cy="3708400"/>
          </a:xfrm>
          <a:prstGeom prst="roundRect">
            <a:avLst>
              <a:gd name="adj" fmla="val 3424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8"/>
          </p:nvPr>
        </p:nvSpPr>
        <p:spPr>
          <a:xfrm>
            <a:off x="638697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9"/>
          </p:nvPr>
        </p:nvSpPr>
        <p:spPr>
          <a:xfrm>
            <a:off x="635000" y="787400"/>
            <a:ext cx="5256743" cy="571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20"/>
          </p:nvPr>
        </p:nvSpPr>
        <p:spPr>
          <a:xfrm>
            <a:off x="6096000" y="749300"/>
            <a:ext cx="5334000" cy="5359400"/>
          </a:xfrm>
          <a:prstGeom prst="roundRect">
            <a:avLst>
              <a:gd name="adj" fmla="val 238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21"/>
          </p:nvPr>
        </p:nvSpPr>
        <p:spPr>
          <a:xfrm>
            <a:off x="6350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22"/>
          </p:nvPr>
        </p:nvSpPr>
        <p:spPr>
          <a:xfrm>
            <a:off x="61722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23"/>
          </p:nvPr>
        </p:nvSpPr>
        <p:spPr>
          <a:xfrm>
            <a:off x="635000" y="749300"/>
            <a:ext cx="10919218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24"/>
          </p:nvPr>
        </p:nvSpPr>
        <p:spPr>
          <a:xfrm>
            <a:off x="7620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25"/>
          </p:nvPr>
        </p:nvSpPr>
        <p:spPr>
          <a:xfrm>
            <a:off x="62992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26"/>
          </p:nvPr>
        </p:nvSpPr>
        <p:spPr>
          <a:xfrm>
            <a:off x="635000" y="2781300"/>
            <a:ext cx="3835400" cy="12446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27"/>
          </p:nvPr>
        </p:nvSpPr>
        <p:spPr>
          <a:xfrm>
            <a:off x="9336835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28"/>
          </p:nvPr>
        </p:nvSpPr>
        <p:spPr>
          <a:xfrm>
            <a:off x="7012027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body" sz="quarter" idx="29"/>
          </p:nvPr>
        </p:nvSpPr>
        <p:spPr>
          <a:xfrm>
            <a:off x="4674519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30"/>
          </p:nvPr>
        </p:nvSpPr>
        <p:spPr>
          <a:xfrm>
            <a:off x="48260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31"/>
          </p:nvPr>
        </p:nvSpPr>
        <p:spPr>
          <a:xfrm>
            <a:off x="71628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32"/>
          </p:nvPr>
        </p:nvSpPr>
        <p:spPr>
          <a:xfrm>
            <a:off x="94869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33"/>
          </p:nvPr>
        </p:nvSpPr>
        <p:spPr>
          <a:xfrm>
            <a:off x="638697" y="749300"/>
            <a:ext cx="109220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34"/>
          </p:nvPr>
        </p:nvSpPr>
        <p:spPr>
          <a:xfrm>
            <a:off x="7620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35"/>
          </p:nvPr>
        </p:nvSpPr>
        <p:spPr>
          <a:xfrm>
            <a:off x="62484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36"/>
          </p:nvPr>
        </p:nvSpPr>
        <p:spPr>
          <a:xfrm>
            <a:off x="7620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37"/>
          </p:nvPr>
        </p:nvSpPr>
        <p:spPr>
          <a:xfrm>
            <a:off x="62484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body" sz="quarter" idx="38"/>
          </p:nvPr>
        </p:nvSpPr>
        <p:spPr>
          <a:xfrm>
            <a:off x="2331321" y="2750532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39"/>
          </p:nvPr>
        </p:nvSpPr>
        <p:spPr>
          <a:xfrm>
            <a:off x="7823200" y="2781138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40"/>
          </p:nvPr>
        </p:nvSpPr>
        <p:spPr>
          <a:xfrm>
            <a:off x="2331321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41"/>
          </p:nvPr>
        </p:nvSpPr>
        <p:spPr>
          <a:xfrm>
            <a:off x="7823200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42"/>
          </p:nvPr>
        </p:nvSpPr>
        <p:spPr>
          <a:xfrm>
            <a:off x="2331321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43"/>
          </p:nvPr>
        </p:nvSpPr>
        <p:spPr>
          <a:xfrm>
            <a:off x="7823200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44"/>
          </p:nvPr>
        </p:nvSpPr>
        <p:spPr>
          <a:xfrm>
            <a:off x="2331321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45"/>
          </p:nvPr>
        </p:nvSpPr>
        <p:spPr>
          <a:xfrm>
            <a:off x="7823200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Shape 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Shape 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Shape 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46"/>
          </p:nvPr>
        </p:nvSpPr>
        <p:spPr>
          <a:xfrm>
            <a:off x="1161058" y="748860"/>
            <a:ext cx="98679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47"/>
          </p:nvPr>
        </p:nvSpPr>
        <p:spPr>
          <a:xfrm>
            <a:off x="14478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48"/>
          </p:nvPr>
        </p:nvSpPr>
        <p:spPr>
          <a:xfrm>
            <a:off x="54610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49"/>
          </p:nvPr>
        </p:nvSpPr>
        <p:spPr>
          <a:xfrm>
            <a:off x="94742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50"/>
          </p:nvPr>
        </p:nvSpPr>
        <p:spPr>
          <a:xfrm>
            <a:off x="14478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51"/>
          </p:nvPr>
        </p:nvSpPr>
        <p:spPr>
          <a:xfrm>
            <a:off x="94742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52"/>
          </p:nvPr>
        </p:nvSpPr>
        <p:spPr>
          <a:xfrm>
            <a:off x="54610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53"/>
          </p:nvPr>
        </p:nvSpPr>
        <p:spPr>
          <a:xfrm>
            <a:off x="7620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54"/>
          </p:nvPr>
        </p:nvSpPr>
        <p:spPr>
          <a:xfrm>
            <a:off x="47752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55"/>
          </p:nvPr>
        </p:nvSpPr>
        <p:spPr>
          <a:xfrm>
            <a:off x="87884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56"/>
          </p:nvPr>
        </p:nvSpPr>
        <p:spPr>
          <a:xfrm>
            <a:off x="7620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57"/>
          </p:nvPr>
        </p:nvSpPr>
        <p:spPr>
          <a:xfrm>
            <a:off x="47752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58"/>
          </p:nvPr>
        </p:nvSpPr>
        <p:spPr>
          <a:xfrm>
            <a:off x="8788400" y="54972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59"/>
          </p:nvPr>
        </p:nvSpPr>
        <p:spPr>
          <a:xfrm>
            <a:off x="1168400" y="274574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60"/>
          </p:nvPr>
        </p:nvSpPr>
        <p:spPr>
          <a:xfrm>
            <a:off x="1168400" y="2080158"/>
            <a:ext cx="98806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61"/>
          </p:nvPr>
        </p:nvSpPr>
        <p:spPr>
          <a:xfrm>
            <a:off x="1155700" y="282575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62"/>
          </p:nvPr>
        </p:nvSpPr>
        <p:spPr>
          <a:xfrm>
            <a:off x="635000" y="787400"/>
            <a:ext cx="5256743" cy="14859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8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63" hasCustomPrompt="1"/>
          </p:nvPr>
        </p:nvSpPr>
        <p:spPr>
          <a:xfrm>
            <a:off x="5891743" y="845441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01</a:t>
            </a:r>
          </a:p>
        </p:txBody>
      </p:sp>
      <p:sp>
        <p:nvSpPr>
          <p:cNvPr id="4" name="AutoShape 4"/>
          <p:cNvSpPr>
            <a:spLocks noGrp="1"/>
          </p:cNvSpPr>
          <p:nvPr>
            <p:ph type="body" sz="quarter" idx="64" hasCustomPrompt="1"/>
          </p:nvPr>
        </p:nvSpPr>
        <p:spPr>
          <a:xfrm>
            <a:off x="5891743" y="232892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02</a:t>
            </a:r>
          </a:p>
        </p:txBody>
      </p:sp>
      <p:sp>
        <p:nvSpPr>
          <p:cNvPr id="5" name="AutoShape 5"/>
          <p:cNvSpPr>
            <a:spLocks noGrp="1"/>
          </p:cNvSpPr>
          <p:nvPr>
            <p:ph type="body" sz="quarter" idx="65" hasCustomPrompt="1"/>
          </p:nvPr>
        </p:nvSpPr>
        <p:spPr>
          <a:xfrm>
            <a:off x="5891743" y="3764257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03</a:t>
            </a: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66" hasCustomPrompt="1"/>
          </p:nvPr>
        </p:nvSpPr>
        <p:spPr>
          <a:xfrm>
            <a:off x="5891743" y="522090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04</a:t>
            </a: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67"/>
          </p:nvPr>
        </p:nvSpPr>
        <p:spPr>
          <a:xfrm>
            <a:off x="6788086" y="1240031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68"/>
          </p:nvPr>
        </p:nvSpPr>
        <p:spPr>
          <a:xfrm>
            <a:off x="6788086" y="2704466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69"/>
          </p:nvPr>
        </p:nvSpPr>
        <p:spPr>
          <a:xfrm>
            <a:off x="6788086" y="4139797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70"/>
          </p:nvPr>
        </p:nvSpPr>
        <p:spPr>
          <a:xfrm>
            <a:off x="6788086" y="5575129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71"/>
          </p:nvPr>
        </p:nvSpPr>
        <p:spPr>
          <a:xfrm>
            <a:off x="6788086" y="5150165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72"/>
          </p:nvPr>
        </p:nvSpPr>
        <p:spPr>
          <a:xfrm>
            <a:off x="6788086" y="796018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73"/>
          </p:nvPr>
        </p:nvSpPr>
        <p:spPr>
          <a:xfrm>
            <a:off x="6788086" y="2279503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74"/>
          </p:nvPr>
        </p:nvSpPr>
        <p:spPr>
          <a:xfrm>
            <a:off x="6788086" y="3714834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 rot="5399999" flipV="1">
            <a:off x="5672879" y="5482375"/>
            <a:ext cx="8636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>
            <a:solidFill>
              <a:srgbClr val="DEE0E3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" name="AutoShape 3"/>
          <p:cNvSpPr>
            <a:spLocks noGrp="1"/>
          </p:cNvSpPr>
          <p:nvPr>
            <p:ph type="body" sz="quarter" idx="75"/>
          </p:nvPr>
        </p:nvSpPr>
        <p:spPr>
          <a:xfrm>
            <a:off x="6316558" y="4904525"/>
            <a:ext cx="5125239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76"/>
          </p:nvPr>
        </p:nvSpPr>
        <p:spPr>
          <a:xfrm>
            <a:off x="635000" y="4853725"/>
            <a:ext cx="52578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77"/>
          </p:nvPr>
        </p:nvSpPr>
        <p:spPr>
          <a:xfrm>
            <a:off x="762000" y="762000"/>
            <a:ext cx="10668000" cy="3708400"/>
          </a:xfrm>
          <a:prstGeom prst="roundRect">
            <a:avLst>
              <a:gd name="adj" fmla="val 3424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78"/>
          </p:nvPr>
        </p:nvSpPr>
        <p:spPr>
          <a:xfrm>
            <a:off x="638697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79"/>
          </p:nvPr>
        </p:nvSpPr>
        <p:spPr>
          <a:xfrm>
            <a:off x="635000" y="787400"/>
            <a:ext cx="5256743" cy="571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80"/>
          </p:nvPr>
        </p:nvSpPr>
        <p:spPr>
          <a:xfrm>
            <a:off x="6096000" y="749300"/>
            <a:ext cx="5334000" cy="5359400"/>
          </a:xfrm>
          <a:prstGeom prst="roundRect">
            <a:avLst>
              <a:gd name="adj" fmla="val 238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81"/>
          </p:nvPr>
        </p:nvSpPr>
        <p:spPr>
          <a:xfrm>
            <a:off x="6350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82"/>
          </p:nvPr>
        </p:nvSpPr>
        <p:spPr>
          <a:xfrm>
            <a:off x="61722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83"/>
          </p:nvPr>
        </p:nvSpPr>
        <p:spPr>
          <a:xfrm>
            <a:off x="635000" y="749300"/>
            <a:ext cx="10919218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84"/>
          </p:nvPr>
        </p:nvSpPr>
        <p:spPr>
          <a:xfrm>
            <a:off x="7620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85"/>
          </p:nvPr>
        </p:nvSpPr>
        <p:spPr>
          <a:xfrm>
            <a:off x="62992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86"/>
          </p:nvPr>
        </p:nvSpPr>
        <p:spPr>
          <a:xfrm>
            <a:off x="635000" y="2781300"/>
            <a:ext cx="3835400" cy="12446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87"/>
          </p:nvPr>
        </p:nvSpPr>
        <p:spPr>
          <a:xfrm>
            <a:off x="9336835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88"/>
          </p:nvPr>
        </p:nvSpPr>
        <p:spPr>
          <a:xfrm>
            <a:off x="7012027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body" sz="quarter" idx="89"/>
          </p:nvPr>
        </p:nvSpPr>
        <p:spPr>
          <a:xfrm>
            <a:off x="4674519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90"/>
          </p:nvPr>
        </p:nvSpPr>
        <p:spPr>
          <a:xfrm>
            <a:off x="48260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91"/>
          </p:nvPr>
        </p:nvSpPr>
        <p:spPr>
          <a:xfrm>
            <a:off x="71628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92"/>
          </p:nvPr>
        </p:nvSpPr>
        <p:spPr>
          <a:xfrm>
            <a:off x="94869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93"/>
          </p:nvPr>
        </p:nvSpPr>
        <p:spPr>
          <a:xfrm>
            <a:off x="638697" y="749300"/>
            <a:ext cx="109220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94"/>
          </p:nvPr>
        </p:nvSpPr>
        <p:spPr>
          <a:xfrm>
            <a:off x="7620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95"/>
          </p:nvPr>
        </p:nvSpPr>
        <p:spPr>
          <a:xfrm>
            <a:off x="62484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96"/>
          </p:nvPr>
        </p:nvSpPr>
        <p:spPr>
          <a:xfrm>
            <a:off x="7620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97"/>
          </p:nvPr>
        </p:nvSpPr>
        <p:spPr>
          <a:xfrm>
            <a:off x="62484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body" sz="quarter" idx="98"/>
          </p:nvPr>
        </p:nvSpPr>
        <p:spPr>
          <a:xfrm>
            <a:off x="2331321" y="2750532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99"/>
          </p:nvPr>
        </p:nvSpPr>
        <p:spPr>
          <a:xfrm>
            <a:off x="7823200" y="2781138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100"/>
          </p:nvPr>
        </p:nvSpPr>
        <p:spPr>
          <a:xfrm>
            <a:off x="2331321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01"/>
          </p:nvPr>
        </p:nvSpPr>
        <p:spPr>
          <a:xfrm>
            <a:off x="7823200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02"/>
          </p:nvPr>
        </p:nvSpPr>
        <p:spPr>
          <a:xfrm>
            <a:off x="2331321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03"/>
          </p:nvPr>
        </p:nvSpPr>
        <p:spPr>
          <a:xfrm>
            <a:off x="7823200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04"/>
          </p:nvPr>
        </p:nvSpPr>
        <p:spPr>
          <a:xfrm>
            <a:off x="2331321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05"/>
          </p:nvPr>
        </p:nvSpPr>
        <p:spPr>
          <a:xfrm>
            <a:off x="7823200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Shape 6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Shape 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Shape 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06"/>
          </p:nvPr>
        </p:nvSpPr>
        <p:spPr>
          <a:xfrm>
            <a:off x="1161058" y="748860"/>
            <a:ext cx="98679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107"/>
          </p:nvPr>
        </p:nvSpPr>
        <p:spPr>
          <a:xfrm>
            <a:off x="14478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108"/>
          </p:nvPr>
        </p:nvSpPr>
        <p:spPr>
          <a:xfrm>
            <a:off x="54610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09"/>
          </p:nvPr>
        </p:nvSpPr>
        <p:spPr>
          <a:xfrm>
            <a:off x="94742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110"/>
          </p:nvPr>
        </p:nvSpPr>
        <p:spPr>
          <a:xfrm>
            <a:off x="14478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111"/>
          </p:nvPr>
        </p:nvSpPr>
        <p:spPr>
          <a:xfrm>
            <a:off x="94742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112"/>
          </p:nvPr>
        </p:nvSpPr>
        <p:spPr>
          <a:xfrm>
            <a:off x="54610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113"/>
          </p:nvPr>
        </p:nvSpPr>
        <p:spPr>
          <a:xfrm>
            <a:off x="7620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14"/>
          </p:nvPr>
        </p:nvSpPr>
        <p:spPr>
          <a:xfrm>
            <a:off x="47752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15"/>
          </p:nvPr>
        </p:nvSpPr>
        <p:spPr>
          <a:xfrm>
            <a:off x="87884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16"/>
          </p:nvPr>
        </p:nvSpPr>
        <p:spPr>
          <a:xfrm>
            <a:off x="7620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17"/>
          </p:nvPr>
        </p:nvSpPr>
        <p:spPr>
          <a:xfrm>
            <a:off x="47752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18"/>
          </p:nvPr>
        </p:nvSpPr>
        <p:spPr>
          <a:xfrm>
            <a:off x="8788400" y="54972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19"/>
          </p:nvPr>
        </p:nvSpPr>
        <p:spPr>
          <a:xfrm>
            <a:off x="1168400" y="274574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20"/>
          </p:nvPr>
        </p:nvSpPr>
        <p:spPr>
          <a:xfrm>
            <a:off x="1168400" y="2080158"/>
            <a:ext cx="98806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21"/>
          </p:nvPr>
        </p:nvSpPr>
        <p:spPr>
          <a:xfrm>
            <a:off x="1155700" y="282575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22"/>
          </p:nvPr>
        </p:nvSpPr>
        <p:spPr>
          <a:xfrm>
            <a:off x="635000" y="787400"/>
            <a:ext cx="5256743" cy="14859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8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23" hasCustomPrompt="1"/>
          </p:nvPr>
        </p:nvSpPr>
        <p:spPr>
          <a:xfrm>
            <a:off x="5891743" y="845441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01</a:t>
            </a:r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24" hasCustomPrompt="1"/>
          </p:nvPr>
        </p:nvSpPr>
        <p:spPr>
          <a:xfrm>
            <a:off x="5891743" y="232892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02</a:t>
            </a:r>
          </a:p>
        </p:txBody>
      </p:sp>
      <p:sp>
        <p:nvSpPr>
          <p:cNvPr id="5" name="AutoShape 5"/>
          <p:cNvSpPr>
            <a:spLocks noGrp="1"/>
          </p:cNvSpPr>
          <p:nvPr>
            <p:ph type="body" sz="quarter" idx="125" hasCustomPrompt="1"/>
          </p:nvPr>
        </p:nvSpPr>
        <p:spPr>
          <a:xfrm>
            <a:off x="5891743" y="3764257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03</a:t>
            </a: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126" hasCustomPrompt="1"/>
          </p:nvPr>
        </p:nvSpPr>
        <p:spPr>
          <a:xfrm>
            <a:off x="5891743" y="5220906"/>
            <a:ext cx="896343" cy="6350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indent="0" algn="l">
              <a:lnSpc>
                <a:spcPct val="125000"/>
              </a:lnSpc>
            </a:pPr>
            <a:r>
              <a:rPr lang="en-US" sz="3200" b="1" i="0" u="none" strike="noStrike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04</a:t>
            </a: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127"/>
          </p:nvPr>
        </p:nvSpPr>
        <p:spPr>
          <a:xfrm>
            <a:off x="6788086" y="1240031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128"/>
          </p:nvPr>
        </p:nvSpPr>
        <p:spPr>
          <a:xfrm>
            <a:off x="6788086" y="2704466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129"/>
          </p:nvPr>
        </p:nvSpPr>
        <p:spPr>
          <a:xfrm>
            <a:off x="6788086" y="4139797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30"/>
          </p:nvPr>
        </p:nvSpPr>
        <p:spPr>
          <a:xfrm>
            <a:off x="6788086" y="5575129"/>
            <a:ext cx="46482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31"/>
          </p:nvPr>
        </p:nvSpPr>
        <p:spPr>
          <a:xfrm>
            <a:off x="6788086" y="5150165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32"/>
          </p:nvPr>
        </p:nvSpPr>
        <p:spPr>
          <a:xfrm>
            <a:off x="6788086" y="796018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33"/>
          </p:nvPr>
        </p:nvSpPr>
        <p:spPr>
          <a:xfrm>
            <a:off x="6788086" y="2279503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34"/>
          </p:nvPr>
        </p:nvSpPr>
        <p:spPr>
          <a:xfrm>
            <a:off x="6788086" y="3714834"/>
            <a:ext cx="46482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 rot="5399999" flipV="1">
            <a:off x="5672879" y="5482375"/>
            <a:ext cx="8636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>
            <a:solidFill>
              <a:srgbClr val="DEE0E3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" name="AutoShape 3"/>
          <p:cNvSpPr>
            <a:spLocks noGrp="1"/>
          </p:cNvSpPr>
          <p:nvPr>
            <p:ph type="body" sz="quarter" idx="135"/>
          </p:nvPr>
        </p:nvSpPr>
        <p:spPr>
          <a:xfrm>
            <a:off x="6316558" y="4904525"/>
            <a:ext cx="5125239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36"/>
          </p:nvPr>
        </p:nvSpPr>
        <p:spPr>
          <a:xfrm>
            <a:off x="635000" y="4853725"/>
            <a:ext cx="52578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37"/>
          </p:nvPr>
        </p:nvSpPr>
        <p:spPr>
          <a:xfrm>
            <a:off x="762000" y="762000"/>
            <a:ext cx="10668000" cy="3708400"/>
          </a:xfrm>
          <a:prstGeom prst="roundRect">
            <a:avLst>
              <a:gd name="adj" fmla="val 3424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38"/>
          </p:nvPr>
        </p:nvSpPr>
        <p:spPr>
          <a:xfrm>
            <a:off x="638697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39"/>
          </p:nvPr>
        </p:nvSpPr>
        <p:spPr>
          <a:xfrm>
            <a:off x="635000" y="787400"/>
            <a:ext cx="5256743" cy="571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140"/>
          </p:nvPr>
        </p:nvSpPr>
        <p:spPr>
          <a:xfrm>
            <a:off x="6096000" y="749300"/>
            <a:ext cx="5334000" cy="5359400"/>
          </a:xfrm>
          <a:prstGeom prst="roundRect">
            <a:avLst>
              <a:gd name="adj" fmla="val 238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41"/>
          </p:nvPr>
        </p:nvSpPr>
        <p:spPr>
          <a:xfrm>
            <a:off x="6350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42"/>
          </p:nvPr>
        </p:nvSpPr>
        <p:spPr>
          <a:xfrm>
            <a:off x="6172200" y="5588000"/>
            <a:ext cx="52578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43"/>
          </p:nvPr>
        </p:nvSpPr>
        <p:spPr>
          <a:xfrm>
            <a:off x="635000" y="749300"/>
            <a:ext cx="10919218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44"/>
          </p:nvPr>
        </p:nvSpPr>
        <p:spPr>
          <a:xfrm>
            <a:off x="7620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145"/>
          </p:nvPr>
        </p:nvSpPr>
        <p:spPr>
          <a:xfrm>
            <a:off x="6299200" y="1886287"/>
            <a:ext cx="5130800" cy="3662849"/>
          </a:xfrm>
          <a:prstGeom prst="roundRect">
            <a:avLst>
              <a:gd name="adj" fmla="val 2773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46"/>
          </p:nvPr>
        </p:nvSpPr>
        <p:spPr>
          <a:xfrm>
            <a:off x="635000" y="2781300"/>
            <a:ext cx="3835400" cy="12446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47"/>
          </p:nvPr>
        </p:nvSpPr>
        <p:spPr>
          <a:xfrm>
            <a:off x="9336835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body" sz="quarter" idx="148"/>
          </p:nvPr>
        </p:nvSpPr>
        <p:spPr>
          <a:xfrm>
            <a:off x="7012027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body" sz="quarter" idx="149"/>
          </p:nvPr>
        </p:nvSpPr>
        <p:spPr>
          <a:xfrm>
            <a:off x="4674519" y="5427090"/>
            <a:ext cx="2108929" cy="622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150"/>
          </p:nvPr>
        </p:nvSpPr>
        <p:spPr>
          <a:xfrm>
            <a:off x="48260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151"/>
          </p:nvPr>
        </p:nvSpPr>
        <p:spPr>
          <a:xfrm>
            <a:off x="71628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152"/>
          </p:nvPr>
        </p:nvSpPr>
        <p:spPr>
          <a:xfrm>
            <a:off x="9486900" y="730847"/>
            <a:ext cx="1955800" cy="4699000"/>
          </a:xfrm>
          <a:prstGeom prst="roundRect">
            <a:avLst>
              <a:gd name="adj" fmla="val 3896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53"/>
          </p:nvPr>
        </p:nvSpPr>
        <p:spPr>
          <a:xfrm>
            <a:off x="638697" y="749300"/>
            <a:ext cx="109220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154"/>
          </p:nvPr>
        </p:nvSpPr>
        <p:spPr>
          <a:xfrm>
            <a:off x="7620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155"/>
          </p:nvPr>
        </p:nvSpPr>
        <p:spPr>
          <a:xfrm>
            <a:off x="6248400" y="2140287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56"/>
          </p:nvPr>
        </p:nvSpPr>
        <p:spPr>
          <a:xfrm>
            <a:off x="7620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157"/>
          </p:nvPr>
        </p:nvSpPr>
        <p:spPr>
          <a:xfrm>
            <a:off x="6248400" y="4228533"/>
            <a:ext cx="1524000" cy="1524000"/>
          </a:xfrm>
          <a:prstGeom prst="roundRect">
            <a:avLst>
              <a:gd name="adj" fmla="val 5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body" sz="quarter" idx="158"/>
          </p:nvPr>
        </p:nvSpPr>
        <p:spPr>
          <a:xfrm>
            <a:off x="2331321" y="2750532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159"/>
          </p:nvPr>
        </p:nvSpPr>
        <p:spPr>
          <a:xfrm>
            <a:off x="7823200" y="2781138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160"/>
          </p:nvPr>
        </p:nvSpPr>
        <p:spPr>
          <a:xfrm>
            <a:off x="2331321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61"/>
          </p:nvPr>
        </p:nvSpPr>
        <p:spPr>
          <a:xfrm>
            <a:off x="7823200" y="4844240"/>
            <a:ext cx="3606800" cy="2794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62"/>
          </p:nvPr>
        </p:nvSpPr>
        <p:spPr>
          <a:xfrm>
            <a:off x="2331321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63"/>
          </p:nvPr>
        </p:nvSpPr>
        <p:spPr>
          <a:xfrm>
            <a:off x="7823200" y="2330787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64"/>
          </p:nvPr>
        </p:nvSpPr>
        <p:spPr>
          <a:xfrm>
            <a:off x="2331321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65"/>
          </p:nvPr>
        </p:nvSpPr>
        <p:spPr>
          <a:xfrm>
            <a:off x="7823200" y="4457376"/>
            <a:ext cx="3606800" cy="3175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25000"/>
              </a:lnSpc>
              <a:defRPr sz="16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Shape 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Shape 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Shape 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66"/>
          </p:nvPr>
        </p:nvSpPr>
        <p:spPr>
          <a:xfrm>
            <a:off x="1161058" y="748860"/>
            <a:ext cx="9867900" cy="6350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3200" b="1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pic" sz="quarter" idx="167"/>
          </p:nvPr>
        </p:nvSpPr>
        <p:spPr>
          <a:xfrm>
            <a:off x="14478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4" name="AutoShape 4"/>
          <p:cNvSpPr>
            <a:spLocks noGrp="1"/>
          </p:cNvSpPr>
          <p:nvPr>
            <p:ph type="pic" sz="quarter" idx="168"/>
          </p:nvPr>
        </p:nvSpPr>
        <p:spPr>
          <a:xfrm>
            <a:off x="54610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5" name="AutoShape 5"/>
          <p:cNvSpPr>
            <a:spLocks noGrp="1"/>
          </p:cNvSpPr>
          <p:nvPr>
            <p:ph type="pic" sz="quarter" idx="169"/>
          </p:nvPr>
        </p:nvSpPr>
        <p:spPr>
          <a:xfrm>
            <a:off x="9474200" y="1988850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6" name="AutoShape 6"/>
          <p:cNvSpPr>
            <a:spLocks noGrp="1"/>
          </p:cNvSpPr>
          <p:nvPr>
            <p:ph type="pic" sz="quarter" idx="170"/>
          </p:nvPr>
        </p:nvSpPr>
        <p:spPr>
          <a:xfrm>
            <a:off x="14478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7" name="AutoShape 7"/>
          <p:cNvSpPr>
            <a:spLocks noGrp="1"/>
          </p:cNvSpPr>
          <p:nvPr>
            <p:ph type="pic" sz="quarter" idx="171"/>
          </p:nvPr>
        </p:nvSpPr>
        <p:spPr>
          <a:xfrm>
            <a:off x="94742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8" name="AutoShape 8"/>
          <p:cNvSpPr>
            <a:spLocks noGrp="1"/>
          </p:cNvSpPr>
          <p:nvPr>
            <p:ph type="pic" sz="quarter" idx="172"/>
          </p:nvPr>
        </p:nvSpPr>
        <p:spPr>
          <a:xfrm>
            <a:off x="5461000" y="4227271"/>
            <a:ext cx="1270000" cy="1270000"/>
          </a:xfrm>
          <a:prstGeom prst="roundRect">
            <a:avLst>
              <a:gd name="adj" fmla="val 50000"/>
            </a:avLst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lIns="63500" tIns="63500" rIns="63500" bIns="63500" anchor="ctr"/>
          <a:lstStyle>
            <a:lvl1pPr algn="ctr"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9" name="AutoShape 9"/>
          <p:cNvSpPr>
            <a:spLocks noGrp="1"/>
          </p:cNvSpPr>
          <p:nvPr>
            <p:ph type="body" sz="quarter" idx="173"/>
          </p:nvPr>
        </p:nvSpPr>
        <p:spPr>
          <a:xfrm>
            <a:off x="7620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0" name="AutoShape 10"/>
          <p:cNvSpPr>
            <a:spLocks noGrp="1"/>
          </p:cNvSpPr>
          <p:nvPr>
            <p:ph type="body" sz="quarter" idx="174"/>
          </p:nvPr>
        </p:nvSpPr>
        <p:spPr>
          <a:xfrm>
            <a:off x="47752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1" name="AutoShape 11"/>
          <p:cNvSpPr>
            <a:spLocks noGrp="1"/>
          </p:cNvSpPr>
          <p:nvPr>
            <p:ph type="body" sz="quarter" idx="175"/>
          </p:nvPr>
        </p:nvSpPr>
        <p:spPr>
          <a:xfrm>
            <a:off x="8788400" y="3246150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2" name="AutoShape 12"/>
          <p:cNvSpPr>
            <a:spLocks noGrp="1"/>
          </p:cNvSpPr>
          <p:nvPr>
            <p:ph type="body" sz="quarter" idx="176"/>
          </p:nvPr>
        </p:nvSpPr>
        <p:spPr>
          <a:xfrm>
            <a:off x="7620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3" name="AutoShape 13"/>
          <p:cNvSpPr>
            <a:spLocks noGrp="1"/>
          </p:cNvSpPr>
          <p:nvPr>
            <p:ph type="body" sz="quarter" idx="177"/>
          </p:nvPr>
        </p:nvSpPr>
        <p:spPr>
          <a:xfrm>
            <a:off x="4775200" y="54845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14" name="AutoShape 14"/>
          <p:cNvSpPr>
            <a:spLocks noGrp="1"/>
          </p:cNvSpPr>
          <p:nvPr>
            <p:ph type="body" sz="quarter" idx="178"/>
          </p:nvPr>
        </p:nvSpPr>
        <p:spPr>
          <a:xfrm>
            <a:off x="8788400" y="5497271"/>
            <a:ext cx="2641600" cy="2794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400" b="0" i="0" u="none" strike="noStrike" spc="0">
                <a:solidFill>
                  <a:srgbClr val="9B9EA2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179"/>
          </p:nvPr>
        </p:nvSpPr>
        <p:spPr>
          <a:xfrm>
            <a:off x="1168400" y="2745740"/>
            <a:ext cx="9880600" cy="10033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16666"/>
              </a:lnSpc>
              <a:defRPr sz="5400" b="1" i="0" u="none" strike="noStrike" spc="0">
                <a:solidFill>
                  <a:srgbClr val="000000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180"/>
          </p:nvPr>
        </p:nvSpPr>
        <p:spPr>
          <a:xfrm>
            <a:off x="1168400" y="2080158"/>
            <a:ext cx="9880600" cy="317500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25000"/>
              </a:lnSpc>
              <a:defRPr sz="1600" b="0" i="0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Shape 3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Shape 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Shape 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Shape 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Shape 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Shape 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Shape 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Shape 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Shape 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Shape 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Shape 4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Shape 4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Shape 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Shape 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Shape 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Shape 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默认主题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57483699" r:id="rId1"/>
    <p:sldLayoutId id="2157483700" r:id="rId2"/>
    <p:sldLayoutId id="2157483701" r:id="rId3"/>
    <p:sldLayoutId id="2157483702" r:id="rId4"/>
    <p:sldLayoutId id="2157483703" r:id="rId5"/>
    <p:sldLayoutId id="2157483704" r:id="rId6"/>
    <p:sldLayoutId id="2157483705" r:id="rId7"/>
    <p:sldLayoutId id="2157483706" r:id="rId8"/>
    <p:sldLayoutId id="2157483707" r:id="rId9"/>
    <p:sldLayoutId id="2157483708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默认主题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57483709" r:id="rId1"/>
    <p:sldLayoutId id="2157483710" r:id="rId2"/>
    <p:sldLayoutId id="2157483711" r:id="rId3"/>
    <p:sldLayoutId id="2157483712" r:id="rId4"/>
    <p:sldLayoutId id="2157483713" r:id="rId5"/>
    <p:sldLayoutId id="2157483714" r:id="rId6"/>
    <p:sldLayoutId id="2157483715" r:id="rId7"/>
    <p:sldLayoutId id="2157483716" r:id="rId8"/>
    <p:sldLayoutId id="2157483717" r:id="rId9"/>
    <p:sldLayoutId id="2157483718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默认主题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57483719" r:id="rId1"/>
    <p:sldLayoutId id="2157483720" r:id="rId2"/>
    <p:sldLayoutId id="2157483721" r:id="rId3"/>
    <p:sldLayoutId id="2157483722" r:id="rId4"/>
    <p:sldLayoutId id="2157483723" r:id="rId5"/>
    <p:sldLayoutId id="2157483724" r:id="rId6"/>
    <p:sldLayoutId id="2157483725" r:id="rId7"/>
    <p:sldLayoutId id="2157483726" r:id="rId8"/>
    <p:sldLayoutId id="2157483727" r:id="rId9"/>
    <p:sldLayoutId id="2157483728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2975" y="1461048"/>
            <a:ext cx="11378654" cy="52527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sz="30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</a:t>
            </a:r>
            <a:r>
              <a:rPr lang="en-US" sz="3000" b="1" i="0" u="none" strike="noStrike" dirty="0" err="1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30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Solvers with Statistical Weighting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677864" y="2507400"/>
            <a:ext cx="9005830" cy="161364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>
              <a:lnSpc>
                <a:spcPct val="150000"/>
              </a:lnSpc>
              <a:defRPr/>
            </a:pPr>
            <a:r>
              <a:rPr lang="en-US" sz="1800" b="1" i="0" u="none" strike="noStrike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Anchang Bao              </a:t>
            </a:r>
            <a:r>
              <a:rPr lang="en-US" sz="1800" i="0" u="none" strike="noStrike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Tsinghua University</a:t>
            </a:r>
          </a:p>
          <a:p>
            <a:pPr indent="0"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Jie Xu                          </a:t>
            </a:r>
            <a:r>
              <a:rPr lang="en-US" sz="1800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University of Electronic Science and Technology of China</a:t>
            </a:r>
          </a:p>
          <a:p>
            <a:pPr indent="0"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Enya Shen                   </a:t>
            </a:r>
            <a:r>
              <a:rPr lang="en-US" sz="1800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Tsinghua University, Haihe Lab of ITAI</a:t>
            </a:r>
          </a:p>
          <a:p>
            <a:pPr indent="0"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Jianmin Wang            </a:t>
            </a:r>
            <a:r>
              <a:rPr lang="en-US" sz="1800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Tsinghua University</a:t>
            </a:r>
            <a:endParaRPr lang="en-US" sz="12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42E4C03D-124B-D3D7-CD9C-0EA85EE34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7951" y="4830560"/>
            <a:ext cx="1083925" cy="1080650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52B059F1-C00C-532F-FAD1-89EE56DBA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5318" y="4830560"/>
            <a:ext cx="1083926" cy="1096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ED431E-9DF1-83D5-269D-BD71E0C78878}"/>
              </a:ext>
            </a:extLst>
          </p:cNvPr>
          <p:cNvPicPr>
            <a:picLocks/>
          </p:cNvPicPr>
          <p:nvPr/>
        </p:nvPicPr>
        <p:blipFill>
          <a:blip r:embed="rId8"/>
          <a:srcRect t="32238" b="35036"/>
          <a:stretch>
            <a:fillRect/>
          </a:stretch>
        </p:blipFill>
        <p:spPr>
          <a:xfrm>
            <a:off x="7599814" y="4548889"/>
            <a:ext cx="4669600" cy="152636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BB731EB-F58B-A4B4-F07F-FA49E53E5CFD}"/>
              </a:ext>
            </a:extLst>
          </p:cNvPr>
          <p:cNvGrpSpPr/>
          <p:nvPr/>
        </p:nvGrpSpPr>
        <p:grpSpPr>
          <a:xfrm>
            <a:off x="426333" y="4805311"/>
            <a:ext cx="2004695" cy="1269938"/>
            <a:chOff x="444500" y="4604652"/>
            <a:chExt cx="2004695" cy="126993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A99CE7-800C-C0FB-F7BF-8D0444BB9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500" y="4604652"/>
              <a:ext cx="927038" cy="92703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D15467A-EF36-1F98-F4F0-B1DD2C51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22157" y="4604652"/>
              <a:ext cx="927038" cy="927038"/>
            </a:xfrm>
            <a:prstGeom prst="rect">
              <a:avLst/>
            </a:prstGeom>
          </p:spPr>
        </p:pic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F879336A-B5B7-DEB0-1C54-F86A0EB6E839}"/>
                </a:ext>
              </a:extLst>
            </p:cNvPr>
            <p:cNvSpPr/>
            <p:nvPr/>
          </p:nvSpPr>
          <p:spPr>
            <a:xfrm>
              <a:off x="567044" y="5531690"/>
              <a:ext cx="708917" cy="3429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0" tIns="0" rIns="0" bIns="0" rtlCol="0" anchor="t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800" b="1" i="0" u="none" strike="noStrike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Code</a:t>
              </a:r>
              <a:endParaRPr lang="en-US" sz="11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5B5B724B-EC19-5A95-C028-87E7AD4DAB06}"/>
                </a:ext>
              </a:extLst>
            </p:cNvPr>
            <p:cNvSpPr/>
            <p:nvPr/>
          </p:nvSpPr>
          <p:spPr>
            <a:xfrm>
              <a:off x="1636546" y="5531690"/>
              <a:ext cx="698259" cy="3429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square" lIns="0" tIns="0" rIns="0" bIns="0" rtlCol="0" anchor="t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800" b="1" i="0" u="none" strike="noStrike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Paper</a:t>
              </a:r>
              <a:endParaRPr lang="en-US" sz="11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B54E26E4-EB30-1201-6C7E-275233BA7301}"/>
              </a:ext>
            </a:extLst>
          </p:cNvPr>
          <p:cNvSpPr/>
          <p:nvPr/>
        </p:nvSpPr>
        <p:spPr>
          <a:xfrm>
            <a:off x="1132609" y="3414793"/>
            <a:ext cx="10536381" cy="25963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6FE853-5FFB-2653-2EDA-8299219F1D6C}"/>
              </a:ext>
            </a:extLst>
          </p:cNvPr>
          <p:cNvSpPr/>
          <p:nvPr/>
        </p:nvSpPr>
        <p:spPr>
          <a:xfrm>
            <a:off x="1132609" y="1866900"/>
            <a:ext cx="10536381" cy="141862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Issue2: Off-Centered Green's Function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54205" y="1304440"/>
            <a:ext cx="11637795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Green's function is not always in a simple closed form and </a:t>
            </a:r>
            <a:r>
              <a:rPr lang="en-US" altLang="zh-CN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may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need 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approximation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962539" y="2074703"/>
            <a:ext cx="1104511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9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Poisson</a:t>
            </a:r>
            <a:endParaRPr lang="en-US" sz="1100" b="1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AutoShape 5"/>
          <p:cNvSpPr/>
          <p:nvPr/>
        </p:nvSpPr>
        <p:spPr>
          <a:xfrm>
            <a:off x="1388578" y="3548615"/>
            <a:ext cx="2180135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900" b="1" dirty="0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S</a:t>
            </a:r>
            <a:r>
              <a:rPr lang="en-US" sz="1900" b="1" i="0" u="none" strike="noStrike" dirty="0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creened</a:t>
            </a:r>
            <a:r>
              <a:rPr lang="en-US" sz="19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Poisson</a:t>
            </a:r>
            <a:r>
              <a:rPr lang="en-US" sz="19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  <a:endParaRPr lang="en-US" sz="1100" b="1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57E832D-6CB0-2D11-382C-FB15C8769838}"/>
              </a:ext>
            </a:extLst>
          </p:cNvPr>
          <p:cNvSpPr/>
          <p:nvPr/>
        </p:nvSpPr>
        <p:spPr>
          <a:xfrm>
            <a:off x="3430941" y="2896836"/>
            <a:ext cx="7438206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Easy to compute but </a:t>
            </a:r>
            <a:r>
              <a:rPr lang="en-US" sz="1900" b="1" i="0" u="none" strike="noStrike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ignored</a:t>
            </a:r>
            <a:r>
              <a:rPr lang="en-US" sz="1900" b="1" i="0" u="none" strike="noStrike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by Poisson Bound Weighting</a:t>
            </a:r>
            <a:endParaRPr lang="en-US" sz="1100" b="1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DFF04599-5D42-EE63-1D59-779DD1D77FF6}"/>
              </a:ext>
            </a:extLst>
          </p:cNvPr>
          <p:cNvSpPr/>
          <p:nvPr/>
        </p:nvSpPr>
        <p:spPr>
          <a:xfrm>
            <a:off x="8883097" y="3579058"/>
            <a:ext cx="2444121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Need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</a:t>
            </a: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Approximation</a:t>
            </a:r>
            <a:endParaRPr lang="en-US" sz="11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458B8CB-BF9D-C326-9390-A4614459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70" y="4196143"/>
            <a:ext cx="7372880" cy="6607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F433B3-EB99-8B39-E230-33626AA2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20" y="5131049"/>
            <a:ext cx="10220558" cy="66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DE8DE88-E5A5-2E51-D338-62CCAE28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76" y="2060997"/>
            <a:ext cx="4948676" cy="6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57B2-E23E-85AF-7EC0-783565B64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FCD2AD3-743C-1024-AF2A-9041FBEA2BBC}"/>
              </a:ext>
            </a:extLst>
          </p:cNvPr>
          <p:cNvSpPr/>
          <p:nvPr/>
        </p:nvSpPr>
        <p:spPr>
          <a:xfrm>
            <a:off x="406673" y="2588577"/>
            <a:ext cx="11378654" cy="84042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48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Statistical Weighting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38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022" y="395350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Motivations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96322" y="1154946"/>
            <a:ext cx="10502900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Recently, rendering community introduced a 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statistical approach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for Monte Carlo denoising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96322" y="5287817"/>
            <a:ext cx="11404600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The key idea: if two adjacent pixels 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have similar estimation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, reuse samples between them.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86" y="1735260"/>
            <a:ext cx="7089627" cy="3417127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950" y="365300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 with Statistical Weighting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685506" y="1274644"/>
            <a:ext cx="4724400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Overall, our algorithm have two stages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138695" y="1918412"/>
            <a:ext cx="4271211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Stage1: Collecting data independently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261054" y="1918412"/>
            <a:ext cx="5473452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Stage2: Off-Centered reuse with </a:t>
            </a:r>
            <a:r>
              <a:rPr lang="en-US" sz="16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statistical weighting</a:t>
            </a:r>
            <a:endParaRPr lang="en-US" sz="11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799250" y="5083251"/>
            <a:ext cx="19812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Run standard solvers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7325949" y="5045628"/>
            <a:ext cx="32385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Check if neighbor's data is reliable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B5D616-A149-29EA-167D-A2A88AA0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0" y="2391903"/>
            <a:ext cx="3451818" cy="22428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5EC234-7B31-EE9E-80E2-59F97756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72" y="2367749"/>
            <a:ext cx="3994414" cy="25333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262F-4CEF-D54F-8DD1-0B7B17066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6AAD160-5C83-EE78-3DE1-D05C88AE8C64}"/>
              </a:ext>
            </a:extLst>
          </p:cNvPr>
          <p:cNvSpPr/>
          <p:nvPr/>
        </p:nvSpPr>
        <p:spPr>
          <a:xfrm>
            <a:off x="234950" y="365300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 with Statistical Weighting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4">
                <a:extLst>
                  <a:ext uri="{FF2B5EF4-FFF2-40B4-BE49-F238E27FC236}">
                    <a16:creationId xmlns:a16="http://schemas.microsoft.com/office/drawing/2014/main" id="{1460D777-B5ED-0EAE-2790-28AC29BAFD58}"/>
                  </a:ext>
                </a:extLst>
              </p:cNvPr>
              <p:cNvSpPr/>
              <p:nvPr/>
            </p:nvSpPr>
            <p:spPr>
              <a:xfrm>
                <a:off x="526585" y="1474652"/>
                <a:ext cx="9917791" cy="381000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The solution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𝑢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can be estimated by data from neighbor </a:t>
                </a:r>
                <a14:m>
                  <m:oMath xmlns:m="http://schemas.openxmlformats.org/officeDocument/2006/math">
                    <m:r>
                      <a:rPr lang="en-US" sz="2000" b="0" i="1" u="none" strike="noStrike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𝑦</m:t>
                    </m:r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. Denote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𝐼</m:t>
                        </m:r>
                      </m:e>
                      <m:sub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𝑥</m:t>
                        </m:r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𝑦</m:t>
                        </m:r>
                      </m:sub>
                    </m:sSub>
                    <m:r>
                      <a:rPr lang="en-US" sz="2000" b="0" i="0" u="none" strike="noStrike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.</m:t>
                    </m:r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 </a:t>
                </a:r>
                <a:endParaRPr lang="en-US" sz="11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AutoShape 4">
                <a:extLst>
                  <a:ext uri="{FF2B5EF4-FFF2-40B4-BE49-F238E27FC236}">
                    <a16:creationId xmlns:a16="http://schemas.microsoft.com/office/drawing/2014/main" id="{1460D777-B5ED-0EAE-2790-28AC29BAF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85" y="1474652"/>
                <a:ext cx="9917791" cy="381000"/>
              </a:xfrm>
              <a:prstGeom prst="rect">
                <a:avLst/>
              </a:prstGeom>
              <a:blipFill>
                <a:blip r:embed="rId3"/>
                <a:stretch>
                  <a:fillRect l="-1537" t="-4839" b="-37097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5">
                <a:extLst>
                  <a:ext uri="{FF2B5EF4-FFF2-40B4-BE49-F238E27FC236}">
                    <a16:creationId xmlns:a16="http://schemas.microsoft.com/office/drawing/2014/main" id="{FEC4B4AC-06FC-2EC0-6C9F-B1C802B3ED3F}"/>
                  </a:ext>
                </a:extLst>
              </p:cNvPr>
              <p:cNvSpPr/>
              <p:nvPr/>
            </p:nvSpPr>
            <p:spPr>
              <a:xfrm>
                <a:off x="474735" y="3968511"/>
                <a:ext cx="5740654" cy="381000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Combine these estimators with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𝜆</m:t>
                        </m:r>
                      </m:e>
                      <m:sub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𝑥</m:t>
                        </m:r>
                        <m:r>
                          <a:rPr lang="en-US" altLang="zh-CN" sz="2000" b="0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</m:t>
                        </m:r>
                        <m:r>
                          <a:rPr lang="en-US" altLang="zh-CN" sz="2000" b="0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:</a:t>
                </a:r>
                <a:endParaRPr lang="en-US" sz="11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AutoShape 5">
                <a:extLst>
                  <a:ext uri="{FF2B5EF4-FFF2-40B4-BE49-F238E27FC236}">
                    <a16:creationId xmlns:a16="http://schemas.microsoft.com/office/drawing/2014/main" id="{FEC4B4AC-06FC-2EC0-6C9F-B1C802B3E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35" y="3968511"/>
                <a:ext cx="5740654" cy="381000"/>
              </a:xfrm>
              <a:prstGeom prst="rect">
                <a:avLst/>
              </a:prstGeom>
              <a:blipFill>
                <a:blip r:embed="rId4"/>
                <a:stretch>
                  <a:fillRect l="-2760" t="-4762" b="-36508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utoShape 7">
                <a:extLst>
                  <a:ext uri="{FF2B5EF4-FFF2-40B4-BE49-F238E27FC236}">
                    <a16:creationId xmlns:a16="http://schemas.microsoft.com/office/drawing/2014/main" id="{3CC55A58-825A-E73C-920C-ED6E68E33F82}"/>
                  </a:ext>
                </a:extLst>
              </p:cNvPr>
              <p:cNvSpPr/>
              <p:nvPr/>
            </p:nvSpPr>
            <p:spPr>
              <a:xfrm>
                <a:off x="473937" y="4885137"/>
                <a:ext cx="11483113" cy="445082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𝑰</m:t>
                        </m:r>
                      </m:e>
                      <m:sub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passed the </a:t>
                </a:r>
                <a:r>
                  <a:rPr lang="en-US" sz="2000" b="1" i="0" u="none" strike="noStrike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similarity test </a:t>
                </a:r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with centered estimator</a:t>
                </a:r>
                <a:r>
                  <a:rPr lang="en-US" sz="2000" b="1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𝑰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  <m:r>
                          <a:rPr lang="en-US" sz="2000" b="1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1" i="1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,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𝒎</m:t>
                        </m:r>
                      </m:e>
                      <m:sub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𝒚</m:t>
                        </m:r>
                      </m:sub>
                    </m:sSub>
                    <m:r>
                      <a:rPr lang="en-US" sz="2000" b="1" i="1" u="none" strike="noStrike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=</m:t>
                    </m:r>
                    <m:r>
                      <a:rPr lang="en-US" sz="2000" b="1" i="1" u="none" strike="noStrike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𝟏</m:t>
                    </m:r>
                  </m:oMath>
                </a14:m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, otherwise 0.</a:t>
                </a:r>
              </a:p>
            </p:txBody>
          </p:sp>
        </mc:Choice>
        <mc:Fallback xmlns="">
          <p:sp>
            <p:nvSpPr>
              <p:cNvPr id="10" name="AutoShape 7">
                <a:extLst>
                  <a:ext uri="{FF2B5EF4-FFF2-40B4-BE49-F238E27FC236}">
                    <a16:creationId xmlns:a16="http://schemas.microsoft.com/office/drawing/2014/main" id="{3CC55A58-825A-E73C-920C-ED6E68E33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37" y="4885137"/>
                <a:ext cx="11483113" cy="445082"/>
              </a:xfrm>
              <a:prstGeom prst="rect">
                <a:avLst/>
              </a:prstGeom>
              <a:blipFill>
                <a:blip r:embed="rId5"/>
                <a:stretch>
                  <a:fillRect l="-1381" t="-4110" b="-17808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>
            <a:extLst>
              <a:ext uri="{FF2B5EF4-FFF2-40B4-BE49-F238E27FC236}">
                <a16:creationId xmlns:a16="http://schemas.microsoft.com/office/drawing/2014/main" id="{59A44986-9AC4-957B-5706-010C415F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89" y="4027984"/>
            <a:ext cx="2571741" cy="67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24B5364-F011-4B4B-AA7B-CC0F2C30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79" y="2070526"/>
            <a:ext cx="6866202" cy="65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5">
            <a:extLst>
              <a:ext uri="{FF2B5EF4-FFF2-40B4-BE49-F238E27FC236}">
                <a16:creationId xmlns:a16="http://schemas.microsoft.com/office/drawing/2014/main" id="{B0D8BD2C-9164-5DA5-BF3C-8C54C2ECE5C5}"/>
              </a:ext>
            </a:extLst>
          </p:cNvPr>
          <p:cNvSpPr/>
          <p:nvPr/>
        </p:nvSpPr>
        <p:spPr>
          <a:xfrm>
            <a:off x="8503341" y="2162546"/>
            <a:ext cx="3193141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(Representation formula)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93F202-9BED-CD6A-1872-61AFF475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25" y="3968511"/>
            <a:ext cx="2513290" cy="67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utoShape 4">
                <a:extLst>
                  <a:ext uri="{FF2B5EF4-FFF2-40B4-BE49-F238E27FC236}">
                    <a16:creationId xmlns:a16="http://schemas.microsoft.com/office/drawing/2014/main" id="{16E47E1D-15A0-43C4-A55B-FE0E9128ED59}"/>
                  </a:ext>
                </a:extLst>
              </p:cNvPr>
              <p:cNvSpPr/>
              <p:nvPr/>
            </p:nvSpPr>
            <p:spPr>
              <a:xfrm>
                <a:off x="526585" y="2785171"/>
                <a:ext cx="10878605" cy="381000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Special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is the centered estimator and same as the vanilla </a:t>
                </a:r>
                <a:r>
                  <a:rPr lang="en-US" sz="2000" dirty="0" err="1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WoS</a:t>
                </a:r>
                <a:r>
                  <a:rPr lang="en-US" sz="2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(t) estimation.</a:t>
                </a:r>
                <a:endParaRPr lang="en-US" sz="2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7" name="AutoShape 4">
                <a:extLst>
                  <a:ext uri="{FF2B5EF4-FFF2-40B4-BE49-F238E27FC236}">
                    <a16:creationId xmlns:a16="http://schemas.microsoft.com/office/drawing/2014/main" id="{16E47E1D-15A0-43C4-A55B-FE0E9128E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85" y="2785171"/>
                <a:ext cx="10878605" cy="381000"/>
              </a:xfrm>
              <a:prstGeom prst="rect">
                <a:avLst/>
              </a:prstGeom>
              <a:blipFill>
                <a:blip r:embed="rId9"/>
                <a:stretch>
                  <a:fillRect l="-1401" t="-6452" b="-35484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CA2AAA21-DFBE-6E46-3C78-EEBB96611069}"/>
              </a:ext>
            </a:extLst>
          </p:cNvPr>
          <p:cNvSpPr/>
          <p:nvPr/>
        </p:nvSpPr>
        <p:spPr>
          <a:xfrm>
            <a:off x="393597" y="1361415"/>
            <a:ext cx="11483113" cy="207889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51B327-0245-4B60-216C-0D371B579514}"/>
              </a:ext>
            </a:extLst>
          </p:cNvPr>
          <p:cNvSpPr/>
          <p:nvPr/>
        </p:nvSpPr>
        <p:spPr>
          <a:xfrm>
            <a:off x="393597" y="3663428"/>
            <a:ext cx="11483113" cy="207889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F44AE8F5-82E6-23C1-793A-A47175158DEA}"/>
              </a:ext>
            </a:extLst>
          </p:cNvPr>
          <p:cNvSpPr/>
          <p:nvPr/>
        </p:nvSpPr>
        <p:spPr>
          <a:xfrm>
            <a:off x="10895005" y="1361415"/>
            <a:ext cx="964984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2000" b="1" i="0" u="none" strike="noStrike" dirty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Stage 1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B7D7E4A4-7941-0821-BBC4-C3D4AB66C94C}"/>
              </a:ext>
            </a:extLst>
          </p:cNvPr>
          <p:cNvSpPr/>
          <p:nvPr/>
        </p:nvSpPr>
        <p:spPr>
          <a:xfrm>
            <a:off x="10850670" y="5345770"/>
            <a:ext cx="964984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2000" b="1" i="0" u="none" strike="noStrike" dirty="0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Stage 2</a:t>
            </a:r>
            <a:endParaRPr lang="en-US" sz="1100" b="1" dirty="0">
              <a:solidFill>
                <a:schemeClr val="accent2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4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0011A-344A-6812-C7C0-217EADFFC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C37A773-A902-DBD9-636C-C619B372ACF6}"/>
              </a:ext>
            </a:extLst>
          </p:cNvPr>
          <p:cNvSpPr/>
          <p:nvPr/>
        </p:nvSpPr>
        <p:spPr>
          <a:xfrm>
            <a:off x="234950" y="365300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 with Statistical Weighting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5600332E-DB06-4534-4EAB-D732FA10B358}"/>
                  </a:ext>
                </a:extLst>
              </p:cNvPr>
              <p:cNvSpPr/>
              <p:nvPr/>
            </p:nvSpPr>
            <p:spPr>
              <a:xfrm>
                <a:off x="808217" y="1392202"/>
                <a:ext cx="9690446" cy="381000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In detail, the similarity test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𝑰</m:t>
                        </m:r>
                      </m:e>
                      <m:sub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bPr>
                      <m:e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𝑰</m:t>
                        </m:r>
                      </m:e>
                      <m:sub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𝒙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, </m:t>
                        </m:r>
                        <m:r>
                          <a:rPr lang="en-US" sz="2000" b="1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needs the following statistic</a:t>
                </a:r>
                <a:endParaRPr lang="en-US" sz="11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5600332E-DB06-4534-4EAB-D732FA10B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7" y="1392202"/>
                <a:ext cx="9690446" cy="381000"/>
              </a:xfrm>
              <a:prstGeom prst="rect">
                <a:avLst/>
              </a:prstGeom>
              <a:blipFill>
                <a:blip r:embed="rId3"/>
                <a:stretch>
                  <a:fillRect l="-1636" t="-4762" r="-2077" b="-36508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5">
                <a:extLst>
                  <a:ext uri="{FF2B5EF4-FFF2-40B4-BE49-F238E27FC236}">
                    <a16:creationId xmlns:a16="http://schemas.microsoft.com/office/drawing/2014/main" id="{C71E9C8E-4966-1D78-5539-F4F757B79858}"/>
                  </a:ext>
                </a:extLst>
              </p:cNvPr>
              <p:cNvSpPr/>
              <p:nvPr/>
            </p:nvSpPr>
            <p:spPr>
              <a:xfrm>
                <a:off x="808217" y="3229923"/>
                <a:ext cx="10294505" cy="381000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u="none" strike="noStrike" smtClean="0">
                        <a:solidFill>
                          <a:srgbClr val="1F2329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Noto Sans SC"/>
                        <a:sym typeface="Noto Sans SC"/>
                      </a:rPr>
                      <m:t>1−</m:t>
                    </m:r>
                    <m:sSup>
                      <m:sSupPr>
                        <m:ctrlP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</m:ctrlPr>
                      </m:sSupPr>
                      <m:e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𝑤</m:t>
                        </m:r>
                      </m:e>
                      <m:sup>
                        <m:r>
                          <a:rPr lang="en-US" sz="2000" b="0" i="1" u="none" strike="noStrike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Noto Sans SC"/>
                            <a:sym typeface="Noto Sans SC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exceeds a predefined value, the estimator will pass the similarity test.</a:t>
                </a:r>
                <a:endParaRPr lang="en-US" sz="11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AutoShape 5">
                <a:extLst>
                  <a:ext uri="{FF2B5EF4-FFF2-40B4-BE49-F238E27FC236}">
                    <a16:creationId xmlns:a16="http://schemas.microsoft.com/office/drawing/2014/main" id="{C71E9C8E-4966-1D78-5539-F4F757B79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7" y="3229923"/>
                <a:ext cx="10294505" cy="381000"/>
              </a:xfrm>
              <a:prstGeom prst="rect">
                <a:avLst/>
              </a:prstGeom>
              <a:blipFill>
                <a:blip r:embed="rId4"/>
                <a:stretch>
                  <a:fillRect l="-1540" t="-9677" b="-32258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utoShape 6">
                <a:extLst>
                  <a:ext uri="{FF2B5EF4-FFF2-40B4-BE49-F238E27FC236}">
                    <a16:creationId xmlns:a16="http://schemas.microsoft.com/office/drawing/2014/main" id="{A1D12D97-5F9E-747B-12B2-639E2937AD01}"/>
                  </a:ext>
                </a:extLst>
              </p:cNvPr>
              <p:cNvSpPr/>
              <p:nvPr/>
            </p:nvSpPr>
            <p:spPr>
              <a:xfrm>
                <a:off x="808218" y="3952793"/>
                <a:ext cx="10972800" cy="1577464"/>
              </a:xfrm>
              <a:prstGeom prst="rect">
                <a:avLst/>
              </a:prstGeom>
              <a:noFill/>
              <a:ln w="12700">
                <a:noFill/>
                <a:prstDash val="solid"/>
              </a:ln>
            </p:spPr>
            <p:txBody>
              <a:bodyPr wrap="none" lIns="0" tIns="0" rIns="0" bIns="0" rtlCol="0" anchor="t"/>
              <a:lstStyle/>
              <a:p>
                <a:pPr indent="0" algn="l">
                  <a:lnSpc>
                    <a:spcPct val="150000"/>
                  </a:lnSpc>
                  <a:defRPr/>
                </a:pPr>
                <a:r>
                  <a:rPr lang="en-US" sz="2000" b="1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Quick validation</a:t>
                </a: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:</a:t>
                </a:r>
                <a:endParaRPr lang="en-US" sz="11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254000" indent="-254000" algn="l">
                  <a:lnSpc>
                    <a:spcPct val="150000"/>
                  </a:lnSpc>
                  <a:buClr>
                    <a:srgbClr val="1F2329"/>
                  </a:buClr>
                  <a:buChar char="•"/>
                </a:pP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If the variance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u="none" strike="noStrike" dirty="0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sym typeface="Noto San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2000" b="0" i="1" u="none" strike="noStrike" smtClean="0">
                                <a:solidFill>
                                  <a:srgbClr val="1F2329"/>
                                </a:solidFill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sym typeface="Noto Sans SC"/>
                              </a:rPr>
                            </m:ctrlPr>
                          </m:accPr>
                          <m:e>
                            <m:r>
                              <a:rPr lang="en-US" altLang="zh-CN" sz="2000" b="0" i="1" u="none" strike="noStrike" smtClean="0">
                                <a:solidFill>
                                  <a:srgbClr val="1F2329"/>
                                </a:solidFill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sym typeface="Noto Sans SC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altLang="zh-CN" sz="2000" b="0" i="1" u="none" strike="noStrike" dirty="0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sym typeface="Noto Sans SC"/>
                          </a:rPr>
                          <m:t>𝑥</m:t>
                        </m:r>
                        <m:r>
                          <a:rPr lang="en-US" altLang="zh-CN" sz="2000" b="0" i="1" u="none" strike="noStrike" dirty="0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sym typeface="Noto Sans SC"/>
                          </a:rPr>
                          <m:t>, </m:t>
                        </m:r>
                        <m:r>
                          <a:rPr lang="en-US" altLang="zh-CN" sz="2000" b="0" i="1" u="none" strike="noStrike" dirty="0" smtClean="0">
                            <a:solidFill>
                              <a:srgbClr val="1F2329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sym typeface="Noto Sans SC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is too large, the test fails (Too noisy estimators are unreliable).</a:t>
                </a:r>
              </a:p>
              <a:p>
                <a:pPr marL="254000" indent="-254000" algn="l">
                  <a:lnSpc>
                    <a:spcPct val="150000"/>
                  </a:lnSpc>
                  <a:buClr>
                    <a:srgbClr val="1F2329"/>
                  </a:buClr>
                  <a:buChar char="•"/>
                </a:pP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If the </a:t>
                </a:r>
                <a:r>
                  <a:rPr lang="en-US" altLang="zh-CN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deviation </a:t>
                </a: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is too large, the test fails</a:t>
                </a:r>
                <a:r>
                  <a:rPr lang="en-US" sz="2000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 (</a:t>
                </a:r>
                <a:r>
                  <a:rPr lang="en-US" sz="2000" b="0" i="0" u="none" strike="noStrike" dirty="0">
                    <a:solidFill>
                      <a:srgbClr val="1F2329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Noto Sans SC"/>
                    <a:sym typeface="Noto Sans SC"/>
                  </a:rPr>
                  <a:t>Outliers are unreliable).</a:t>
                </a:r>
              </a:p>
            </p:txBody>
          </p:sp>
        </mc:Choice>
        <mc:Fallback xmlns="">
          <p:sp>
            <p:nvSpPr>
              <p:cNvPr id="10" name="AutoShape 6">
                <a:extLst>
                  <a:ext uri="{FF2B5EF4-FFF2-40B4-BE49-F238E27FC236}">
                    <a16:creationId xmlns:a16="http://schemas.microsoft.com/office/drawing/2014/main" id="{A1D12D97-5F9E-747B-12B2-639E2937A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8" y="3952793"/>
                <a:ext cx="10972800" cy="1577464"/>
              </a:xfrm>
              <a:prstGeom prst="rect">
                <a:avLst/>
              </a:prstGeom>
              <a:blipFill>
                <a:blip r:embed="rId5"/>
                <a:stretch>
                  <a:fillRect l="-1444"/>
                </a:stretch>
              </a:blipFill>
              <a:ln w="12700">
                <a:noFill/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415ACCDD-1EE9-CA7D-7824-A512F6ECFC23}"/>
              </a:ext>
            </a:extLst>
          </p:cNvPr>
          <p:cNvSpPr txBox="1"/>
          <p:nvPr/>
        </p:nvSpPr>
        <p:spPr>
          <a:xfrm>
            <a:off x="8929699" y="2759282"/>
            <a:ext cx="285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update on-the-fly in stage 1</a:t>
            </a:r>
            <a:endParaRPr lang="zh-CN" altLang="en-US" sz="1600" b="1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5E9F9D1-32D4-CFEC-B2EE-C92117F2B4CC}"/>
              </a:ext>
            </a:extLst>
          </p:cNvPr>
          <p:cNvCxnSpPr>
            <a:cxnSpLocks/>
          </p:cNvCxnSpPr>
          <p:nvPr/>
        </p:nvCxnSpPr>
        <p:spPr>
          <a:xfrm>
            <a:off x="8441786" y="2688309"/>
            <a:ext cx="438816" cy="240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>
            <a:extLst>
              <a:ext uri="{FF2B5EF4-FFF2-40B4-BE49-F238E27FC236}">
                <a16:creationId xmlns:a16="http://schemas.microsoft.com/office/drawing/2014/main" id="{9D0FB5FD-0EBE-962A-3A89-AEE70FBA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02" y="2011001"/>
            <a:ext cx="4959534" cy="74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30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58BEA-A68A-E723-74D6-60C55FA87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18DCE0B-3B1C-D5A5-8FD0-EDCFFAF153AE}"/>
              </a:ext>
            </a:extLst>
          </p:cNvPr>
          <p:cNvSpPr/>
          <p:nvPr/>
        </p:nvSpPr>
        <p:spPr>
          <a:xfrm>
            <a:off x="234950" y="365300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 with Statistical Weighting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F5D256C-7BD2-5F5E-561A-263073C892A0}"/>
              </a:ext>
            </a:extLst>
          </p:cNvPr>
          <p:cNvSpPr/>
          <p:nvPr/>
        </p:nvSpPr>
        <p:spPr>
          <a:xfrm>
            <a:off x="990724" y="4696106"/>
            <a:ext cx="2362200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A short error analysis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DD98B2AF-AC65-0C23-70F4-F3DAE5DD1731}"/>
              </a:ext>
            </a:extLst>
          </p:cNvPr>
          <p:cNvSpPr/>
          <p:nvPr/>
        </p:nvSpPr>
        <p:spPr>
          <a:xfrm>
            <a:off x="9244407" y="5633278"/>
            <a:ext cx="2404362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Converge to zero</a:t>
            </a:r>
            <a:endParaRPr lang="en-US" sz="11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196597D5-B64F-7F61-B329-FD14AF4322EC}"/>
              </a:ext>
            </a:extLst>
          </p:cNvPr>
          <p:cNvSpPr/>
          <p:nvPr/>
        </p:nvSpPr>
        <p:spPr>
          <a:xfrm>
            <a:off x="578250" y="1242438"/>
            <a:ext cx="11378800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Convergence: For </a:t>
            </a:r>
            <a:r>
              <a:rPr lang="en-US" sz="20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Poisson,</a:t>
            </a:r>
            <a:r>
              <a:rPr lang="zh-CN" altLang="en-US" sz="20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</a:t>
            </a:r>
            <a:r>
              <a:rPr lang="en-US" altLang="zh-CN" sz="20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proposed 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estimator is 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biased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, but still 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converge 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to the solution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" name="Connector 8">
            <a:extLst>
              <a:ext uri="{FF2B5EF4-FFF2-40B4-BE49-F238E27FC236}">
                <a16:creationId xmlns:a16="http://schemas.microsoft.com/office/drawing/2014/main" id="{3C7099ED-71E1-5318-6644-40A49CA8706C}"/>
              </a:ext>
            </a:extLst>
          </p:cNvPr>
          <p:cNvCxnSpPr>
            <a:cxnSpLocks/>
          </p:cNvCxnSpPr>
          <p:nvPr/>
        </p:nvCxnSpPr>
        <p:spPr>
          <a:xfrm>
            <a:off x="8317855" y="5607939"/>
            <a:ext cx="849491" cy="209489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2B2F36">
                <a:alpha val="100000"/>
              </a:srgbClr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6CD011D6-3429-7768-EE31-88560F18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71" y="5167664"/>
            <a:ext cx="7034402" cy="64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2C3C12-4A3E-40B7-D483-6FDF92463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75" y="1495750"/>
            <a:ext cx="10816832" cy="28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7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Mixed Boundary and Gradient Estimation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722209" y="1455400"/>
            <a:ext cx="10668000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Proposed strategy also applies to mixed boundary value problems and gradient estimation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81" y="2487652"/>
            <a:ext cx="5313133" cy="2243211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6" name="AutoShape 6"/>
          <p:cNvSpPr/>
          <p:nvPr/>
        </p:nvSpPr>
        <p:spPr>
          <a:xfrm>
            <a:off x="2336255" y="5160055"/>
            <a:ext cx="25781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Mixed boundary conditions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608156" y="5160055"/>
            <a:ext cx="30607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Gradient estimation formulation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5D36BC-7659-6FEF-A25F-D561789AA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5" y="1836400"/>
            <a:ext cx="5853545" cy="30993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CC2A0-6C18-F7E0-0BE0-724A212D9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9EFE035-BA3B-1398-FEE8-94C42CE383FB}"/>
              </a:ext>
            </a:extLst>
          </p:cNvPr>
          <p:cNvSpPr/>
          <p:nvPr/>
        </p:nvSpPr>
        <p:spPr>
          <a:xfrm>
            <a:off x="406673" y="2588577"/>
            <a:ext cx="11378654" cy="84042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48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45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0B8D58A-C0CE-894B-D403-B580859BC5A3}"/>
              </a:ext>
            </a:extLst>
          </p:cNvPr>
          <p:cNvPicPr>
            <a:picLocks/>
          </p:cNvPicPr>
          <p:nvPr/>
        </p:nvPicPr>
        <p:blipFill>
          <a:blip r:embed="rId3"/>
          <a:srcRect r="50402"/>
          <a:stretch>
            <a:fillRect/>
          </a:stretch>
        </p:blipFill>
        <p:spPr>
          <a:xfrm>
            <a:off x="7368318" y="646019"/>
            <a:ext cx="4287190" cy="556596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Laplace Equations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36492" y="1471131"/>
            <a:ext cx="6489700" cy="21717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We reproduced the simple 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Laplace equation 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example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in the paper of Czekanski et al. [2024].</a:t>
            </a:r>
          </a:p>
          <a:p>
            <a:pPr indent="0" algn="l">
              <a:lnSpc>
                <a:spcPct val="125000"/>
              </a:lnSpc>
            </a:pPr>
            <a:endParaRPr lang="en-US" sz="1900" b="0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Compared with uniform weighting and Poisson-bound weighting, the proposed algorithm performs weakly.</a:t>
            </a:r>
          </a:p>
          <a:p>
            <a:pPr indent="0" algn="l">
              <a:lnSpc>
                <a:spcPct val="125000"/>
              </a:lnSpc>
            </a:pPr>
            <a:endParaRPr lang="en-US" sz="1900" b="0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BC253-EC02-D133-4A11-AA95CC3F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2485CE3-12D1-CBA4-B440-E3951587D5E8}"/>
              </a:ext>
            </a:extLst>
          </p:cNvPr>
          <p:cNvSpPr/>
          <p:nvPr/>
        </p:nvSpPr>
        <p:spPr>
          <a:xfrm>
            <a:off x="533355" y="1067165"/>
            <a:ext cx="11499318" cy="44871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>
              <a:lnSpc>
                <a:spcPct val="150000"/>
              </a:lnSpc>
              <a:defRPr/>
            </a:pPr>
            <a:r>
              <a:rPr lang="en-US" altLang="zh-CN" sz="2200" b="1" i="0" u="none" strike="noStrike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Goal</a:t>
            </a:r>
            <a:r>
              <a:rPr lang="en-US" altLang="zh-CN" sz="2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:</a:t>
            </a:r>
            <a:r>
              <a:rPr lang="zh-CN" altLang="en-US" sz="2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</a:t>
            </a:r>
            <a:r>
              <a:rPr lang="en-US" altLang="zh-CN" sz="2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Reduce variance of </a:t>
            </a:r>
            <a:r>
              <a:rPr lang="en-US" altLang="zh-CN" sz="2200" b="1" dirty="0" err="1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altLang="zh-CN" sz="2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solvers without introducing correlation artifacts.</a:t>
            </a:r>
            <a:endParaRPr lang="en-US" sz="22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BEAC53-FF7C-4403-D39D-204CFC6C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83" y="1861979"/>
            <a:ext cx="3134042" cy="3134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F9CA14-DC8A-3A23-6051-5B8F24CA0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887" y="1861979"/>
            <a:ext cx="3134042" cy="31340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CEBB1D-F41B-8F75-AD7B-E58F30470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79" y="1861979"/>
            <a:ext cx="3134042" cy="3134042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C9BC3682-341E-ACB7-DF7A-E279313C9525}"/>
              </a:ext>
            </a:extLst>
          </p:cNvPr>
          <p:cNvSpPr/>
          <p:nvPr/>
        </p:nvSpPr>
        <p:spPr>
          <a:xfrm>
            <a:off x="1469011" y="5237853"/>
            <a:ext cx="2443165" cy="31521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Uniform Weighting</a:t>
            </a:r>
            <a:endParaRPr lang="en-US" sz="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DC25CFA1-4E44-A4EB-5629-0ABE2F4E5C9A}"/>
              </a:ext>
            </a:extLst>
          </p:cNvPr>
          <p:cNvSpPr/>
          <p:nvPr/>
        </p:nvSpPr>
        <p:spPr>
          <a:xfrm>
            <a:off x="6759716" y="5237853"/>
            <a:ext cx="2649252" cy="31521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Statistical Weighting</a:t>
            </a:r>
            <a:endParaRPr lang="en-US" sz="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2E20CC07-F916-1204-5CE9-513EBBDF1278}"/>
              </a:ext>
            </a:extLst>
          </p:cNvPr>
          <p:cNvSpPr/>
          <p:nvPr/>
        </p:nvSpPr>
        <p:spPr>
          <a:xfrm>
            <a:off x="421964" y="265051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Scope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333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1102E-EED9-26F8-D021-59304CB4D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305BE4-0DAA-773F-1836-647DCF043A25}"/>
              </a:ext>
            </a:extLst>
          </p:cNvPr>
          <p:cNvPicPr>
            <a:picLocks/>
          </p:cNvPicPr>
          <p:nvPr/>
        </p:nvPicPr>
        <p:blipFill>
          <a:blip r:embed="rId3"/>
          <a:srcRect l="50731" t="6894"/>
          <a:stretch>
            <a:fillRect/>
          </a:stretch>
        </p:blipFill>
        <p:spPr>
          <a:xfrm>
            <a:off x="7321844" y="999988"/>
            <a:ext cx="4333664" cy="521199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13D1A6B-45E2-3121-BEDF-1172511ED81C}"/>
              </a:ext>
            </a:extLst>
          </p:cNvPr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Laplace Equations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9964ACF-0DEC-7143-24F3-F46D486D6427}"/>
              </a:ext>
            </a:extLst>
          </p:cNvPr>
          <p:cNvSpPr/>
          <p:nvPr/>
        </p:nvSpPr>
        <p:spPr>
          <a:xfrm>
            <a:off x="536492" y="1471131"/>
            <a:ext cx="6489700" cy="435298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We reproduced the simple </a:t>
            </a:r>
            <a:r>
              <a:rPr lang="en-US" sz="190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Laplace equation 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example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in the paper of Czekanski et al. [2024].</a:t>
            </a:r>
          </a:p>
          <a:p>
            <a:pPr indent="0" algn="l">
              <a:lnSpc>
                <a:spcPct val="125000"/>
              </a:lnSpc>
            </a:pPr>
            <a:endParaRPr lang="en-US" sz="1900" b="0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Compared with uniform weighting and Poisson-bound weighting, the proposed algorithm performs weakly.</a:t>
            </a:r>
          </a:p>
          <a:p>
            <a:pPr indent="0" algn="l">
              <a:lnSpc>
                <a:spcPct val="125000"/>
              </a:lnSpc>
            </a:pPr>
            <a:endParaRPr lang="en-US" sz="1900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  <a:p>
            <a:pPr>
              <a:lnSpc>
                <a:spcPct val="125000"/>
              </a:lnSpc>
            </a:pPr>
            <a:r>
              <a:rPr lang="en-US" altLang="zh-CN" sz="19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But for the </a:t>
            </a:r>
            <a:r>
              <a:rPr lang="en-US" altLang="zh-CN" sz="1900" b="1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Poisson equation</a:t>
            </a:r>
            <a:r>
              <a:rPr lang="en-US" altLang="zh-CN" sz="19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, the motivation of the Poisson-bound no longer holds due to the more complex formulation. Our method generated better results. </a:t>
            </a:r>
          </a:p>
          <a:p>
            <a:pPr indent="0" algn="l">
              <a:lnSpc>
                <a:spcPct val="125000"/>
              </a:lnSpc>
            </a:pPr>
            <a:endParaRPr lang="en-US" sz="1900" b="0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</a:pPr>
            <a:endParaRPr lang="en-US" sz="1900" b="0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</p:txBody>
      </p:sp>
    </p:spTree>
    <p:extLst>
      <p:ext uri="{BB962C8B-B14F-4D97-AF65-F5344CB8AC3E}">
        <p14:creationId xmlns:p14="http://schemas.microsoft.com/office/powerpoint/2010/main" val="871576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414028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Poisson Equation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619447" y="1158460"/>
            <a:ext cx="8349404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First row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: Geometry and error map             </a:t>
            </a:r>
            <a:r>
              <a:rPr lang="en-US" sz="1900" b="1" i="0" u="none" strike="noStrike" dirty="0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Second row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: Final results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3AFDF7-9E00-B163-2529-A15D035C7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46" y="1604110"/>
            <a:ext cx="10166856" cy="44819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43006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Screened Poisson Equation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56709" y="1199278"/>
            <a:ext cx="1154430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For screened Poisson equations, we reach remarkable improvement than the simple weighting strategy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04606" y="5779490"/>
            <a:ext cx="8230007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We can tune the hyperparameter to make a </a:t>
            </a: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bias-variance trade-off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3E3A19-17D2-22EE-1AC1-91569BB96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185" y="1701711"/>
            <a:ext cx="5327548" cy="3918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15DE-0877-F586-CBEA-03365CC1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C5E22A0-4866-A715-6BA8-61F15436AF62}"/>
              </a:ext>
            </a:extLst>
          </p:cNvPr>
          <p:cNvSpPr/>
          <p:nvPr/>
        </p:nvSpPr>
        <p:spPr>
          <a:xfrm>
            <a:off x="378909" y="43006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Screened Poisson Equation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F3A8CD9-1365-2DE3-5B0D-3F612E028F92}"/>
              </a:ext>
            </a:extLst>
          </p:cNvPr>
          <p:cNvSpPr/>
          <p:nvPr/>
        </p:nvSpPr>
        <p:spPr>
          <a:xfrm>
            <a:off x="556709" y="1199278"/>
            <a:ext cx="1154430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For screened Poisson equations, we reach remarkable improvement than the simple weighting strategy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A1DDFDB-A807-0529-8AB5-35CB5CB233F3}"/>
              </a:ext>
            </a:extLst>
          </p:cNvPr>
          <p:cNvSpPr/>
          <p:nvPr/>
        </p:nvSpPr>
        <p:spPr>
          <a:xfrm>
            <a:off x="504606" y="5779490"/>
            <a:ext cx="8230007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We can tune the hyperparameter to make a </a:t>
            </a: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bias-variance trade-off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BEDE41-0A97-B8B7-062D-C0168A48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60" y="1505810"/>
            <a:ext cx="10688598" cy="42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5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Results: Gradient Estimation Tasks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15468" y="1598735"/>
            <a:ext cx="10728063" cy="685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Gradient estimation </a:t>
            </a: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tasks commonly have larger variances, our method significantly reduced variance and identified outliers to avoid correlation artifacts.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BC9D79-BEE5-7B7C-35A4-BB7A9C33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1" y="2525012"/>
            <a:ext cx="10674928" cy="29022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Summary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575FD3D-77B4-EF13-A381-EDA2BA5D9B80}"/>
              </a:ext>
            </a:extLst>
          </p:cNvPr>
          <p:cNvSpPr/>
          <p:nvPr/>
        </p:nvSpPr>
        <p:spPr>
          <a:xfrm>
            <a:off x="646659" y="1344397"/>
            <a:ext cx="10898682" cy="468776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We proposed an off-centered local sample reuse scheme for </a:t>
            </a:r>
            <a:r>
              <a:rPr lang="en-US" altLang="zh-CN" sz="1800" b="1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altLang="zh-CN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solvers.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For each evaluation point, reuse data from its neighbors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When reusing samples, use statistical weighting to reject unreliable data</a:t>
            </a:r>
          </a:p>
          <a:p>
            <a:pPr algn="l">
              <a:lnSpc>
                <a:spcPct val="125000"/>
              </a:lnSpc>
              <a:defRPr/>
            </a:pPr>
            <a:endParaRPr lang="en-US" sz="1800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Noto Sans SC"/>
            </a:endParaRPr>
          </a:p>
          <a:p>
            <a:pPr algn="l">
              <a:lnSpc>
                <a:spcPct val="125000"/>
              </a:lnSpc>
              <a:defRPr/>
            </a:pPr>
            <a:r>
              <a:rPr lang="en-US" sz="1800" b="1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The proposed method can be applied to a variety of problems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Equations: Laplacian, Poisson, and screened Poisson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Boundary: Support mixed boundary conditions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Tasks: solution estimation and gradient estimation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Noto Sans SC"/>
            </a:endParaRPr>
          </a:p>
          <a:p>
            <a:pPr algn="l">
              <a:lnSpc>
                <a:spcPct val="125000"/>
              </a:lnSpc>
              <a:defRPr/>
            </a:pPr>
            <a:r>
              <a:rPr lang="en-US" altLang="zh-CN" sz="1800" b="1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Limitations and future work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For the Laplace case, the result does not keep the mean value property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Advanced denoising techniques</a:t>
            </a:r>
          </a:p>
          <a:p>
            <a:pPr marL="171450" indent="-1714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oto Sans SC"/>
              </a:rPr>
              <a:t>Integrate with other variance reduction approaches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9B87-3E25-3BFB-BE29-F2FED527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B48FE75-A67E-E206-C234-AAE16F96E33F}"/>
              </a:ext>
            </a:extLst>
          </p:cNvPr>
          <p:cNvSpPr/>
          <p:nvPr/>
        </p:nvSpPr>
        <p:spPr>
          <a:xfrm>
            <a:off x="406673" y="2588577"/>
            <a:ext cx="11378654" cy="84042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48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Thanks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4A410F-9973-D351-0D2A-5860DCEF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07" y="4277342"/>
            <a:ext cx="1227323" cy="12273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3F5DF7-5D16-30CA-092E-FB7196B7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52" y="4277342"/>
            <a:ext cx="1227323" cy="1227323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116BC9C9-9E10-314F-9427-59B81B717BCC}"/>
              </a:ext>
            </a:extLst>
          </p:cNvPr>
          <p:cNvSpPr/>
          <p:nvPr/>
        </p:nvSpPr>
        <p:spPr>
          <a:xfrm>
            <a:off x="5098431" y="5601720"/>
            <a:ext cx="708917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Code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B1024E39-6ABD-7A63-8145-74E194F2E17E}"/>
              </a:ext>
            </a:extLst>
          </p:cNvPr>
          <p:cNvSpPr/>
          <p:nvPr/>
        </p:nvSpPr>
        <p:spPr>
          <a:xfrm>
            <a:off x="6708156" y="5601720"/>
            <a:ext cx="698259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Paper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95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716A-01DF-AF03-DCB0-4BCA2164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0DAF37D-5818-6974-4BBA-48E56E5523E7}"/>
              </a:ext>
            </a:extLst>
          </p:cNvPr>
          <p:cNvSpPr/>
          <p:nvPr/>
        </p:nvSpPr>
        <p:spPr>
          <a:xfrm>
            <a:off x="406673" y="2588577"/>
            <a:ext cx="11378654" cy="84042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4800" b="1" i="0" u="none" strike="noStrike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Introduction and Challenges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84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solvers develop rapidly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340809" y="1450754"/>
            <a:ext cx="11798300" cy="685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180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Monte Carlo PDE Solvers are attractive in computer graphics due to their </a:t>
            </a: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impressive flexibility</a:t>
            </a:r>
            <a:r>
              <a:rPr lang="en-US" sz="180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800" b="1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038335" y="5601128"/>
            <a:ext cx="30226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Different boundary conditions</a:t>
            </a:r>
            <a:endParaRPr lang="en-US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685206" y="5097834"/>
            <a:ext cx="2514600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Sawhney and Crane 2020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4878893" y="5097834"/>
            <a:ext cx="2561449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Sawhney et al. 2023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9336152" y="5097834"/>
            <a:ext cx="1736234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Miller et al. 2024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2038BEC0-5C89-71D7-7A96-485BFA912CC9}"/>
              </a:ext>
            </a:extLst>
          </p:cNvPr>
          <p:cNvSpPr/>
          <p:nvPr/>
        </p:nvSpPr>
        <p:spPr>
          <a:xfrm>
            <a:off x="977014" y="4721447"/>
            <a:ext cx="2514600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Dirichlet boundary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72368AD3-DAC3-0D5B-83FD-294EF61CF8EA}"/>
              </a:ext>
            </a:extLst>
          </p:cNvPr>
          <p:cNvSpPr/>
          <p:nvPr/>
        </p:nvSpPr>
        <p:spPr>
          <a:xfrm>
            <a:off x="4794237" y="4721448"/>
            <a:ext cx="2514600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Neumann boundary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41D2D908-3234-8A21-4416-790821E7FF27}"/>
              </a:ext>
            </a:extLst>
          </p:cNvPr>
          <p:cNvSpPr/>
          <p:nvPr/>
        </p:nvSpPr>
        <p:spPr>
          <a:xfrm>
            <a:off x="9336152" y="4721448"/>
            <a:ext cx="1648465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Noto Sans SC"/>
                <a:ea typeface="Noto Sans SC"/>
                <a:cs typeface="Noto Sans SC"/>
                <a:sym typeface="Noto Sans SC"/>
              </a:rPr>
              <a:t>Robin boundary</a:t>
            </a:r>
            <a:endParaRPr lang="en-US" sz="1100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EF4762E-8DC6-2849-4620-3182AAE6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8" y="1931114"/>
            <a:ext cx="12023091" cy="27903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solvers develop rapidly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111347" y="5651043"/>
            <a:ext cx="6109352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A variety of applications in computer graphics</a:t>
            </a:r>
            <a:endParaRPr lang="en-US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78440" y="5184997"/>
            <a:ext cx="2705100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de Goes and </a:t>
            </a:r>
            <a:r>
              <a:rPr lang="en-US" sz="1600" b="0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Desbrun</a:t>
            </a: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2024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4685636" y="5185509"/>
            <a:ext cx="2413000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Rioux-Lavoie et al. 2022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9392301" y="5184997"/>
            <a:ext cx="1727584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Miller et al. 2025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8D908DCE-0761-CBA3-797C-2B5175D9EBA6}"/>
              </a:ext>
            </a:extLst>
          </p:cNvPr>
          <p:cNvSpPr/>
          <p:nvPr/>
        </p:nvSpPr>
        <p:spPr>
          <a:xfrm>
            <a:off x="933579" y="4841598"/>
            <a:ext cx="2177768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Shape deformation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DC02337F-7A2F-4308-1EC8-536D489FA751}"/>
              </a:ext>
            </a:extLst>
          </p:cNvPr>
          <p:cNvSpPr/>
          <p:nvPr/>
        </p:nvSpPr>
        <p:spPr>
          <a:xfrm>
            <a:off x="5008942" y="4828707"/>
            <a:ext cx="2413000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Fluid simulation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A0AE30F7-922E-8515-73BE-E401F091178F}"/>
              </a:ext>
            </a:extLst>
          </p:cNvPr>
          <p:cNvSpPr/>
          <p:nvPr/>
        </p:nvSpPr>
        <p:spPr>
          <a:xfrm>
            <a:off x="9167209" y="4841598"/>
            <a:ext cx="2177768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Participating media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E34799FA-F8AF-14A1-1965-1B06693CF674}"/>
              </a:ext>
            </a:extLst>
          </p:cNvPr>
          <p:cNvSpPr/>
          <p:nvPr/>
        </p:nvSpPr>
        <p:spPr>
          <a:xfrm>
            <a:off x="340809" y="1450754"/>
            <a:ext cx="11798300" cy="685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Monte Carlo PDE Solvers are attractive in computer graphics due to their </a:t>
            </a: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impressive flexibility</a:t>
            </a: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800" b="1" i="0" u="none" strike="noStrike" dirty="0">
              <a:solidFill>
                <a:srgbClr val="1F232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Noto Sans SC"/>
              <a:sym typeface="Noto Sans SC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ED63632-0EFE-FB90-0E17-9BA74AA2D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1" y="1976075"/>
            <a:ext cx="3619048" cy="255238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1F3CA90-FAB4-6C13-2E05-3048DC2E2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69" y="1912495"/>
            <a:ext cx="3980952" cy="25904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5D139B-28F3-A1CC-699D-2BA0C697E82B}"/>
              </a:ext>
            </a:extLst>
          </p:cNvPr>
          <p:cNvPicPr>
            <a:picLocks/>
          </p:cNvPicPr>
          <p:nvPr/>
        </p:nvPicPr>
        <p:blipFill>
          <a:blip r:embed="rId5"/>
          <a:srcRect r="44863"/>
          <a:stretch>
            <a:fillRect/>
          </a:stretch>
        </p:blipFill>
        <p:spPr>
          <a:xfrm>
            <a:off x="7857371" y="2375275"/>
            <a:ext cx="4124004" cy="19362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Noise and variance </a:t>
            </a:r>
            <a:r>
              <a:rPr lang="en-US" sz="3200" b="1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</a:t>
            </a: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eduction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799552" y="1353017"/>
            <a:ext cx="10199373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However, </a:t>
            </a:r>
            <a:r>
              <a:rPr lang="en-US" sz="2000" b="0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-type solvers still suffer from </a:t>
            </a:r>
            <a:r>
              <a:rPr lang="en-US" sz="20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noise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</a:t>
            </a: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due to Monte Carlo Integration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656" y="2321561"/>
            <a:ext cx="3784498" cy="3784498"/>
          </a:xfrm>
          <a:prstGeom prst="rect">
            <a:avLst/>
          </a:prstGeom>
          <a:ln>
            <a:noFill/>
            <a:prstDash val="solid"/>
          </a:ln>
        </p:spPr>
      </p:pic>
      <p:grpSp>
        <p:nvGrpSpPr>
          <p:cNvPr id="5" name="Group 5"/>
          <p:cNvGrpSpPr/>
          <p:nvPr/>
        </p:nvGrpSpPr>
        <p:grpSpPr>
          <a:xfrm>
            <a:off x="511264" y="2094598"/>
            <a:ext cx="6055232" cy="4095799"/>
            <a:chOff x="511264" y="2094598"/>
            <a:chExt cx="6055232" cy="409579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2809" t="11259" r="30477" b="13736"/>
            <a:stretch>
              <a:fillRect/>
            </a:stretch>
          </p:blipFill>
          <p:spPr>
            <a:xfrm>
              <a:off x="1920210" y="2389753"/>
              <a:ext cx="2776780" cy="3191044"/>
            </a:xfrm>
            <a:prstGeom prst="roundRect">
              <a:avLst>
                <a:gd name="adj" fmla="val 0"/>
              </a:avLst>
            </a:prstGeom>
            <a:ln>
              <a:noFill/>
              <a:prstDash val="solid"/>
            </a:ln>
          </p:spPr>
        </p:pic>
        <p:sp>
          <p:nvSpPr>
            <p:cNvPr id="7" name="AutoShape 7"/>
            <p:cNvSpPr/>
            <p:nvPr/>
          </p:nvSpPr>
          <p:spPr>
            <a:xfrm>
              <a:off x="511264" y="5580797"/>
              <a:ext cx="1917700" cy="3048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none" lIns="0" tIns="0" rIns="0" bIns="0" rtlCol="0" anchor="t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Neumann boundary</a:t>
              </a:r>
              <a:endParaRPr lang="en-US" sz="11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3566905" y="5885597"/>
              <a:ext cx="1778000" cy="3048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none" lIns="0" tIns="0" rIns="0" bIns="0" rtlCol="0" anchor="t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Dirichlet boundary</a:t>
              </a:r>
              <a:endParaRPr lang="en-US" sz="11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cxnSp>
          <p:nvCxnSpPr>
            <p:cNvPr id="9" name="Connector 9"/>
            <p:cNvCxnSpPr>
              <a:cxnSpLocks/>
            </p:cNvCxnSpPr>
            <p:nvPr/>
          </p:nvCxnSpPr>
          <p:spPr>
            <a:xfrm flipV="1">
              <a:off x="1220634" y="4550741"/>
              <a:ext cx="1214496" cy="1000253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12700" cap="flat" cmpd="sng">
              <a:solidFill>
                <a:srgbClr val="2B2F36">
                  <a:alpha val="100000"/>
                </a:srgbClr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10" name="Connector 10"/>
            <p:cNvCxnSpPr>
              <a:cxnSpLocks/>
            </p:cNvCxnSpPr>
            <p:nvPr/>
          </p:nvCxnSpPr>
          <p:spPr>
            <a:xfrm flipH="1" flipV="1">
              <a:off x="3751356" y="4753846"/>
              <a:ext cx="611990" cy="1131751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12700" cap="flat" cmpd="sng">
              <a:solidFill>
                <a:srgbClr val="2B2F36">
                  <a:alpha val="100000"/>
                </a:srgbClr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11" name="AutoShape 11"/>
            <p:cNvSpPr/>
            <p:nvPr/>
          </p:nvSpPr>
          <p:spPr>
            <a:xfrm>
              <a:off x="3924996" y="2094598"/>
              <a:ext cx="2641500" cy="304800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wrap="none" lIns="0" tIns="0" rIns="0" bIns="0" rtlCol="0" anchor="t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S</a:t>
              </a:r>
              <a:r>
                <a:rPr lang="en-US" sz="1600" b="1" i="0" u="none" strike="noStrike" dirty="0">
                  <a:solidFill>
                    <a:srgbClr val="1F232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Noto Sans SC"/>
                  <a:sym typeface="Noto Sans SC"/>
                </a:rPr>
                <a:t>lice of evaluation points</a:t>
              </a:r>
              <a:endParaRPr lang="en-US" sz="11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cxnSp>
          <p:nvCxnSpPr>
            <p:cNvPr id="12" name="Connector 12"/>
            <p:cNvCxnSpPr>
              <a:cxnSpLocks/>
              <a:stCxn id="11" idx="2"/>
            </p:cNvCxnSpPr>
            <p:nvPr/>
          </p:nvCxnSpPr>
          <p:spPr>
            <a:xfrm flipH="1">
              <a:off x="4341686" y="2399398"/>
              <a:ext cx="904060" cy="785660"/>
            </a:xfrm>
            <a:prstGeom prst="straightConnector1">
              <a:avLst/>
            </a:prstGeom>
            <a:solidFill>
              <a:srgbClr val="DEE0E3">
                <a:alpha val="100000"/>
              </a:srgbClr>
            </a:solidFill>
            <a:ln w="12700" cap="flat" cmpd="sng">
              <a:solidFill>
                <a:srgbClr val="2B2F36">
                  <a:alpha val="100000"/>
                </a:srgbClr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sp>
        <p:nvSpPr>
          <p:cNvPr id="13" name="AutoShape 13"/>
          <p:cNvSpPr/>
          <p:nvPr/>
        </p:nvSpPr>
        <p:spPr>
          <a:xfrm>
            <a:off x="9079646" y="1899051"/>
            <a:ext cx="11684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Noisy Result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4" name="Connector 14"/>
          <p:cNvCxnSpPr/>
          <p:nvPr/>
        </p:nvCxnSpPr>
        <p:spPr>
          <a:xfrm>
            <a:off x="4986853" y="4213810"/>
            <a:ext cx="2507712" cy="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>
            <a:solidFill>
              <a:srgbClr val="2B2F36">
                <a:alpha val="100000"/>
              </a:srgbClr>
            </a:solidFill>
            <a:prstDash val="solid"/>
            <a:headEnd type="none" w="lg" len="lg"/>
            <a:tailEnd type="arrow" w="lg" len="lg"/>
          </a:ln>
        </p:spPr>
      </p:cxnSp>
      <p:sp>
        <p:nvSpPr>
          <p:cNvPr id="15" name="AutoShape 15"/>
          <p:cNvSpPr/>
          <p:nvPr/>
        </p:nvSpPr>
        <p:spPr>
          <a:xfrm>
            <a:off x="5668459" y="3909075"/>
            <a:ext cx="11430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WoSt</a:t>
            </a: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 Solver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CAAD5E14-FCB7-42FB-B816-0F1612608081}"/>
              </a:ext>
            </a:extLst>
          </p:cNvPr>
          <p:cNvSpPr/>
          <p:nvPr/>
        </p:nvSpPr>
        <p:spPr>
          <a:xfrm>
            <a:off x="631537" y="2261988"/>
            <a:ext cx="11684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Setup: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5867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Noise and variance </a:t>
            </a:r>
            <a:r>
              <a:rPr lang="en-US" sz="3200" b="1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</a:t>
            </a: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eduction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792781" y="1334253"/>
            <a:ext cx="5392938" cy="25122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Recently, some methods reduce variance via </a:t>
            </a: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introducing correlation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21186" y="5086448"/>
            <a:ext cx="11722100" cy="9144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[1] </a:t>
            </a:r>
            <a:r>
              <a:rPr lang="en-US" sz="1600" b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Bakbouk</a:t>
            </a:r>
            <a:r>
              <a:rPr lang="en-US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 et al Peers. 2023. Mean Value Caching for Walk on Spheres. In </a:t>
            </a:r>
            <a:r>
              <a:rPr lang="en-US" sz="1600" b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Eurographics</a:t>
            </a:r>
            <a:r>
              <a:rPr lang="en-US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 Symposium on Rendering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[2] Miller et al. 2023. Boundary Value Caching for Walk on Spheres. ACM Transactions on Graphics.</a:t>
            </a:r>
          </a:p>
          <a:p>
            <a:pPr indent="0" algn="l">
              <a:lnSpc>
                <a:spcPct val="125000"/>
              </a:lnSpc>
            </a:pPr>
            <a:r>
              <a:rPr lang="en-US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[3] Czekanski et. al. 2024. Walking on Spheres and Talking to Neighbors: Variance Reduction for Laplace's Equation. </a:t>
            </a:r>
            <a:r>
              <a:rPr lang="en-US" sz="1600" b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Arxiv</a:t>
            </a:r>
            <a:endParaRPr lang="en-US" sz="1600" b="0" u="none" strike="noStrike" dirty="0">
              <a:solidFill>
                <a:schemeClr val="tx1">
                  <a:lumMod val="50000"/>
                  <a:lumOff val="5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BF4377-CB05-CB12-FD11-FFF26EFC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89" y="1987726"/>
            <a:ext cx="3345436" cy="22307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D05188-7073-CA78-5D88-3B420EB84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725" y="1904598"/>
            <a:ext cx="3479229" cy="23139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7DA179B-0AF5-AD7C-3628-521F0EAB7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455" y="1853609"/>
            <a:ext cx="3622241" cy="2415886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8D5D6D8E-89E0-AC22-3E0B-36BFC3DA99E7}"/>
              </a:ext>
            </a:extLst>
          </p:cNvPr>
          <p:cNvSpPr/>
          <p:nvPr/>
        </p:nvSpPr>
        <p:spPr>
          <a:xfrm>
            <a:off x="1102414" y="4433395"/>
            <a:ext cx="2177768" cy="279307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Mean Value Caching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459EE501-AF08-7DE1-7973-71907DD72F01}"/>
              </a:ext>
            </a:extLst>
          </p:cNvPr>
          <p:cNvSpPr/>
          <p:nvPr/>
        </p:nvSpPr>
        <p:spPr>
          <a:xfrm>
            <a:off x="4566450" y="4433395"/>
            <a:ext cx="2727778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Boundary Value Caching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A7EAF762-4438-6A12-AB0E-D48E0304DCD9}"/>
              </a:ext>
            </a:extLst>
          </p:cNvPr>
          <p:cNvSpPr/>
          <p:nvPr/>
        </p:nvSpPr>
        <p:spPr>
          <a:xfrm>
            <a:off x="8508691" y="4432561"/>
            <a:ext cx="2177768" cy="28014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Previous approach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624916" y="1603329"/>
            <a:ext cx="441960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Estimator</a:t>
            </a: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: reuse samples from neighbors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624916" y="3457571"/>
            <a:ext cx="497840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Variance reduction</a:t>
            </a:r>
            <a:r>
              <a:rPr lang="en-US" sz="18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: via a deterministic bound 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1" name="Connector 11"/>
          <p:cNvCxnSpPr/>
          <p:nvPr/>
        </p:nvCxnSpPr>
        <p:spPr>
          <a:xfrm>
            <a:off x="7555451" y="4934955"/>
            <a:ext cx="10763" cy="591949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2B2F36">
                <a:alpha val="100000"/>
              </a:srgb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AutoShape 12"/>
          <p:cNvSpPr/>
          <p:nvPr/>
        </p:nvSpPr>
        <p:spPr>
          <a:xfrm>
            <a:off x="6169214" y="5526904"/>
            <a:ext cx="2794000" cy="3048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Only for the Laplace equation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701490" y="4054832"/>
            <a:ext cx="3356756" cy="858694"/>
          </a:xfrm>
          <a:prstGeom prst="roundRect">
            <a:avLst>
              <a:gd name="adj" fmla="val 0"/>
            </a:avLst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wrap="square" lIns="63500" tIns="63500" rIns="63500" bIns="63500" rtlCol="0" anchor="ctr"/>
          <a:lstStyle/>
          <a:p>
            <a:pPr algn="ctr">
              <a:defRPr/>
            </a:pPr>
            <a:endParaRPr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1178A23B-BB9D-59F9-89F8-15D67C9710AC}"/>
              </a:ext>
            </a:extLst>
          </p:cNvPr>
          <p:cNvSpPr/>
          <p:nvPr/>
        </p:nvSpPr>
        <p:spPr>
          <a:xfrm>
            <a:off x="951775" y="4484179"/>
            <a:ext cx="3492544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lIns="0" tIns="0" rIns="0" bIns="0" rtlCol="0" anchor="t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 Scheme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81BF48-5185-D127-BDFC-A2D0120A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95" y="2066477"/>
            <a:ext cx="5380422" cy="5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523097-4093-8D5D-5E8B-1D7762AC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25" y="4179312"/>
            <a:ext cx="3129968" cy="60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DADF381-920A-86D3-81D4-2480C795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51" y="2772166"/>
            <a:ext cx="1964305" cy="51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D3F160-8A21-5B26-EFBE-050DCFF86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79" y="1621301"/>
            <a:ext cx="4469441" cy="283461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A2627D-3C4D-3B7C-9269-2586632A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57" y="4111039"/>
            <a:ext cx="2629157" cy="68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8909" y="513399"/>
            <a:ext cx="11722100" cy="5602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Issue1: Correlation creates artifacts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" name="Connector 3"/>
          <p:cNvCxnSpPr/>
          <p:nvPr/>
        </p:nvCxnSpPr>
        <p:spPr>
          <a:xfrm>
            <a:off x="3489132" y="2914956"/>
            <a:ext cx="1302329" cy="0"/>
          </a:xfrm>
          <a:prstGeom prst="straightConnector1">
            <a:avLst/>
          </a:prstGeom>
          <a:noFill/>
          <a:ln w="12700" cap="flat">
            <a:solidFill>
              <a:srgbClr val="4472C4">
                <a:alpha val="100000"/>
              </a:srgbClr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4" name="AutoShape 4"/>
          <p:cNvSpPr/>
          <p:nvPr/>
        </p:nvSpPr>
        <p:spPr>
          <a:xfrm>
            <a:off x="3508921" y="2471794"/>
            <a:ext cx="129540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Correlated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3610870" y="4694687"/>
            <a:ext cx="1485900" cy="3683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Zoom In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233" t="2954" r="2675" b="2954"/>
          <a:stretch>
            <a:fillRect/>
          </a:stretch>
        </p:blipFill>
        <p:spPr>
          <a:xfrm>
            <a:off x="5096770" y="1682327"/>
            <a:ext cx="2133107" cy="2133099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689" t="2651" r="3218" b="3257"/>
          <a:stretch>
            <a:fillRect/>
          </a:stretch>
        </p:blipFill>
        <p:spPr>
          <a:xfrm>
            <a:off x="8137479" y="1680748"/>
            <a:ext cx="2133107" cy="2133107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2405" t="21068" r="75972" b="61622"/>
          <a:stretch>
            <a:fillRect/>
          </a:stretch>
        </p:blipFill>
        <p:spPr>
          <a:xfrm>
            <a:off x="5120918" y="4257944"/>
            <a:ext cx="1551298" cy="1241786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040" t="30004" r="74179" b="50844"/>
          <a:stretch>
            <a:fillRect/>
          </a:stretch>
        </p:blipFill>
        <p:spPr>
          <a:xfrm>
            <a:off x="7410893" y="4257945"/>
            <a:ext cx="1586912" cy="1241785"/>
          </a:xfrm>
          <a:prstGeom prst="rect">
            <a:avLst/>
          </a:prstGeom>
          <a:ln w="12700">
            <a:noFill/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68232" t="55642" r="17495" b="31133"/>
          <a:stretch>
            <a:fillRect/>
          </a:stretch>
        </p:blipFill>
        <p:spPr>
          <a:xfrm>
            <a:off x="9309837" y="4257944"/>
            <a:ext cx="1340151" cy="1241784"/>
          </a:xfrm>
          <a:prstGeom prst="rect">
            <a:avLst/>
          </a:prstGeom>
          <a:ln w="12700">
            <a:noFill/>
            <a:prstDash val="solid"/>
          </a:ln>
        </p:spPr>
      </p:pic>
      <p:sp>
        <p:nvSpPr>
          <p:cNvPr id="11" name="AutoShape 11"/>
          <p:cNvSpPr/>
          <p:nvPr/>
        </p:nvSpPr>
        <p:spPr>
          <a:xfrm>
            <a:off x="8062439" y="2355802"/>
            <a:ext cx="545258" cy="369332"/>
          </a:xfrm>
          <a:prstGeom prst="rect">
            <a:avLst/>
          </a:prstGeom>
          <a:noFill/>
          <a:ln w="12700" cap="flat">
            <a:solidFill>
              <a:srgbClr val="172C51">
                <a:alpha val="100000"/>
              </a:srgbClr>
            </a:solidFill>
            <a:prstDash val="solid"/>
          </a:ln>
        </p:spPr>
        <p:txBody>
          <a:bodyPr lIns="91440" tIns="45720" rIns="91440" bIns="4572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等线"/>
                <a:sym typeface="等线"/>
              </a:rPr>
              <a:t> 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9625127" y="2875217"/>
            <a:ext cx="313241" cy="319391"/>
          </a:xfrm>
          <a:prstGeom prst="rect">
            <a:avLst/>
          </a:prstGeom>
          <a:noFill/>
          <a:ln w="12700" cap="flat">
            <a:solidFill>
              <a:srgbClr val="172C51">
                <a:alpha val="100000"/>
              </a:srgbClr>
            </a:solidFill>
            <a:prstDash val="solid"/>
          </a:ln>
        </p:spPr>
        <p:txBody>
          <a:bodyPr lIns="91440" tIns="45720" rIns="91440" bIns="4572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等线"/>
                <a:sym typeface="等线"/>
              </a:rPr>
              <a:t> 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096770" y="2108046"/>
            <a:ext cx="545258" cy="369332"/>
          </a:xfrm>
          <a:prstGeom prst="rect">
            <a:avLst/>
          </a:prstGeom>
          <a:noFill/>
          <a:ln w="12700" cap="flat">
            <a:solidFill>
              <a:srgbClr val="172C51">
                <a:alpha val="100000"/>
              </a:srgbClr>
            </a:solidFill>
            <a:prstDash val="solid"/>
          </a:ln>
        </p:spPr>
        <p:txBody>
          <a:bodyPr lIns="91440" tIns="45720" rIns="91440" bIns="45720" rtlCol="0" anchor="ctr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等线"/>
                <a:sym typeface="等线"/>
              </a:rPr>
              <a:t> </a:t>
            </a:r>
            <a:endParaRPr lang="en-US" sz="11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61575" y="1686274"/>
            <a:ext cx="2127581" cy="2127581"/>
          </a:xfrm>
          <a:prstGeom prst="ellipse">
            <a:avLst/>
          </a:prstGeom>
          <a:ln w="12700">
            <a:noFill/>
            <a:prstDash val="solid"/>
          </a:ln>
        </p:spPr>
      </p:pic>
      <p:cxnSp>
        <p:nvCxnSpPr>
          <p:cNvPr id="15" name="Connector 15"/>
          <p:cNvCxnSpPr/>
          <p:nvPr/>
        </p:nvCxnSpPr>
        <p:spPr>
          <a:xfrm>
            <a:off x="5096770" y="2471794"/>
            <a:ext cx="24148" cy="2704758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" name="Connector 16"/>
          <p:cNvCxnSpPr/>
          <p:nvPr/>
        </p:nvCxnSpPr>
        <p:spPr>
          <a:xfrm>
            <a:off x="5642028" y="2471794"/>
            <a:ext cx="1030188" cy="1786150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" name="Connector 17"/>
          <p:cNvCxnSpPr/>
          <p:nvPr/>
        </p:nvCxnSpPr>
        <p:spPr>
          <a:xfrm rot="10800000" flipV="1">
            <a:off x="7627978" y="2735839"/>
            <a:ext cx="423847" cy="1522105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" name="Connector 18"/>
          <p:cNvCxnSpPr/>
          <p:nvPr/>
        </p:nvCxnSpPr>
        <p:spPr>
          <a:xfrm>
            <a:off x="8612494" y="2735839"/>
            <a:ext cx="385311" cy="1522105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" name="Connector 19"/>
          <p:cNvCxnSpPr/>
          <p:nvPr/>
        </p:nvCxnSpPr>
        <p:spPr>
          <a:xfrm rot="10800000" flipV="1">
            <a:off x="9309837" y="3194608"/>
            <a:ext cx="304676" cy="1063336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" name="Connector 20"/>
          <p:cNvCxnSpPr/>
          <p:nvPr/>
        </p:nvCxnSpPr>
        <p:spPr>
          <a:xfrm>
            <a:off x="9938368" y="3194608"/>
            <a:ext cx="711620" cy="1063336"/>
          </a:xfrm>
          <a:prstGeom prst="line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" name="AutoShape 21"/>
          <p:cNvSpPr/>
          <p:nvPr/>
        </p:nvSpPr>
        <p:spPr>
          <a:xfrm>
            <a:off x="1577665" y="1201794"/>
            <a:ext cx="1500930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Vanilla </a:t>
            </a:r>
            <a:r>
              <a:rPr lang="en-US" sz="1600" b="1" i="0" u="none" strike="noStrike" dirty="0" err="1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WoS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5096769" y="1201794"/>
            <a:ext cx="2363325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Mean Value Caching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8137479" y="1201794"/>
            <a:ext cx="2230916" cy="3429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Off-Centered Reuse</a:t>
            </a:r>
            <a:endParaRPr lang="en-US" sz="11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1401191" y="5627371"/>
            <a:ext cx="9584016" cy="38100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lIns="91440" tIns="45720" rIns="91440" bIns="45720" rtlCol="0" anchor="t"/>
          <a:lstStyle/>
          <a:p>
            <a:pPr indent="0" algn="l">
              <a:lnSpc>
                <a:spcPct val="100000"/>
              </a:lnSpc>
              <a:defRPr/>
            </a:pP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Poisson-bound weights are </a:t>
            </a:r>
            <a:r>
              <a:rPr lang="en-US" sz="1900" b="1" i="0" u="none" strike="noStrike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deterministic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 </a:t>
            </a:r>
            <a:r>
              <a:rPr lang="en-US" sz="1900" b="1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Outliers can not be recognized</a:t>
            </a:r>
            <a:r>
              <a:rPr lang="en-US" sz="1900" b="0" i="0" u="none" strike="noStrike" dirty="0">
                <a:solidFill>
                  <a:srgbClr val="1F232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Noto Sans SC"/>
                <a:sym typeface="Noto Sans SC"/>
              </a:rPr>
              <a:t>.</a:t>
            </a:r>
            <a:endParaRPr lang="en-US" sz="1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14026</TotalTime>
  <Words>2184</Words>
  <Application>Microsoft Office PowerPoint</Application>
  <PresentationFormat>宽屏</PresentationFormat>
  <Paragraphs>280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Microsoft YaHei UI</vt:lpstr>
      <vt:lpstr>Noto Sans SC</vt:lpstr>
      <vt:lpstr>Arial</vt:lpstr>
      <vt:lpstr>Cambria Math</vt:lpstr>
      <vt:lpstr>Office 主题​​</vt:lpstr>
      <vt:lpstr>默认主题</vt:lpstr>
      <vt:lpstr>默认主题</vt:lpstr>
      <vt:lpstr>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adf wer</cp:lastModifiedBy>
  <cp:revision>81</cp:revision>
  <dcterms:modified xsi:type="dcterms:W3CDTF">2025-12-13T16:32:14Z</dcterms:modified>
</cp:coreProperties>
</file>